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23" r:id="rId2"/>
    <p:sldId id="519" r:id="rId3"/>
    <p:sldId id="515" r:id="rId4"/>
    <p:sldId id="512" r:id="rId5"/>
    <p:sldId id="513" r:id="rId6"/>
    <p:sldId id="256" r:id="rId7"/>
    <p:sldId id="277" r:id="rId8"/>
    <p:sldId id="410" r:id="rId9"/>
    <p:sldId id="366" r:id="rId10"/>
    <p:sldId id="281" r:id="rId11"/>
    <p:sldId id="279" r:id="rId12"/>
    <p:sldId id="275" r:id="rId13"/>
    <p:sldId id="368" r:id="rId14"/>
    <p:sldId id="272" r:id="rId15"/>
    <p:sldId id="273" r:id="rId16"/>
    <p:sldId id="274" r:id="rId17"/>
    <p:sldId id="271" r:id="rId18"/>
    <p:sldId id="269" r:id="rId19"/>
    <p:sldId id="265" r:id="rId20"/>
    <p:sldId id="267" r:id="rId21"/>
    <p:sldId id="261" r:id="rId22"/>
    <p:sldId id="260" r:id="rId23"/>
    <p:sldId id="452" r:id="rId24"/>
    <p:sldId id="285" r:id="rId25"/>
    <p:sldId id="419" r:id="rId26"/>
    <p:sldId id="421" r:id="rId27"/>
    <p:sldId id="422" r:id="rId28"/>
    <p:sldId id="424" r:id="rId29"/>
    <p:sldId id="469" r:id="rId30"/>
    <p:sldId id="470" r:id="rId31"/>
    <p:sldId id="471" r:id="rId32"/>
    <p:sldId id="472" r:id="rId33"/>
    <p:sldId id="473" r:id="rId34"/>
    <p:sldId id="474" r:id="rId35"/>
    <p:sldId id="475" r:id="rId36"/>
    <p:sldId id="476" r:id="rId37"/>
    <p:sldId id="478" r:id="rId38"/>
    <p:sldId id="479" r:id="rId39"/>
    <p:sldId id="480" r:id="rId40"/>
    <p:sldId id="482" r:id="rId41"/>
    <p:sldId id="481" r:id="rId42"/>
    <p:sldId id="520" r:id="rId43"/>
    <p:sldId id="483" r:id="rId44"/>
    <p:sldId id="358" r:id="rId45"/>
    <p:sldId id="362" r:id="rId46"/>
    <p:sldId id="361" r:id="rId47"/>
    <p:sldId id="360" r:id="rId48"/>
    <p:sldId id="359" r:id="rId49"/>
    <p:sldId id="365" r:id="rId50"/>
    <p:sldId id="484" r:id="rId51"/>
    <p:sldId id="485" r:id="rId52"/>
    <p:sldId id="486" r:id="rId53"/>
    <p:sldId id="389" r:id="rId54"/>
    <p:sldId id="390" r:id="rId55"/>
    <p:sldId id="343" r:id="rId56"/>
    <p:sldId id="453" r:id="rId57"/>
    <p:sldId id="454" r:id="rId58"/>
    <p:sldId id="456" r:id="rId59"/>
    <p:sldId id="521" r:id="rId60"/>
    <p:sldId id="524" r:id="rId61"/>
    <p:sldId id="525" r:id="rId62"/>
    <p:sldId id="526" r:id="rId63"/>
    <p:sldId id="527" r:id="rId64"/>
    <p:sldId id="528" r:id="rId65"/>
    <p:sldId id="529" r:id="rId66"/>
    <p:sldId id="530" r:id="rId67"/>
    <p:sldId id="531" r:id="rId68"/>
    <p:sldId id="532" r:id="rId69"/>
    <p:sldId id="533" r:id="rId70"/>
    <p:sldId id="534" r:id="rId71"/>
    <p:sldId id="535" r:id="rId72"/>
    <p:sldId id="536" r:id="rId73"/>
    <p:sldId id="537" r:id="rId74"/>
    <p:sldId id="538" r:id="rId75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8E0B6-E8A6-4B38-AB70-B7904306509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3297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037EE-DB22-4CB2-BA44-DCE652789D5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5968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A679A-9EDF-4AAA-8876-3A86CBC33F6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1022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C593-F599-42A9-A5CB-0A2AEB2440B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7152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3A59F-DB4E-4BE0-80BE-2187082DA98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4020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DFDBA-514C-46EE-A0CB-26D77E1FE77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3156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C2069-B330-4EE8-9AD5-9497BBA1C3C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2104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EB4B0-8B0D-49C3-971C-1AFE09AF2AD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6432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FCF79-C7EE-4F08-9095-8B817CDEBE9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2137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68158-0B64-4121-B06F-34169774973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0063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FAEDD-1E3C-4A8A-BFE9-F8B1C68FC73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0319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98CD7-F547-44B5-A6CD-A35C0F2765D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8309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1DA20A6-47C5-4823-AA7F-7DE2AA00FBC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8385175" cy="6118225"/>
          </a:xfrm>
          <a:solidFill>
            <a:srgbClr val="FFFF99"/>
          </a:solidFill>
          <a:ln/>
        </p:spPr>
        <p:txBody>
          <a:bodyPr/>
          <a:lstStyle/>
          <a:p>
            <a:r>
              <a:rPr lang="it-IT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La sicurezza </a:t>
            </a:r>
            <a:br>
              <a:rPr lang="it-IT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it-IT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nei luoghi di lavoro </a:t>
            </a:r>
            <a:br>
              <a:rPr lang="it-IT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it-IT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 </a:t>
            </a:r>
            <a:br>
              <a:rPr lang="it-IT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it-IT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sistema sanzionatorio</a:t>
            </a:r>
            <a:endParaRPr lang="it-IT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48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358775"/>
            <a:ext cx="8385175" cy="611822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it-IT" b="1" smtClean="0">
                <a:solidFill>
                  <a:srgbClr val="CC0000"/>
                </a:solidFill>
              </a:rPr>
              <a:t>Campo di applicazione </a:t>
            </a:r>
            <a:br>
              <a:rPr lang="it-IT" b="1" smtClean="0">
                <a:solidFill>
                  <a:srgbClr val="CC0000"/>
                </a:solidFill>
              </a:rPr>
            </a:br>
            <a:r>
              <a:rPr lang="it-IT" b="1" smtClean="0">
                <a:solidFill>
                  <a:srgbClr val="CC0000"/>
                </a:solidFill>
              </a:rPr>
              <a:t>e</a:t>
            </a:r>
            <a:br>
              <a:rPr lang="it-IT" b="1" smtClean="0">
                <a:solidFill>
                  <a:srgbClr val="CC0000"/>
                </a:solidFill>
              </a:rPr>
            </a:br>
            <a:r>
              <a:rPr lang="it-IT" b="1" smtClean="0">
                <a:solidFill>
                  <a:srgbClr val="CC0000"/>
                </a:solidFill>
              </a:rPr>
              <a:t>soggetti tutelati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8385175" cy="611822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it-IT" sz="4800" smtClean="0">
                <a:solidFill>
                  <a:srgbClr val="3333CC"/>
                </a:solidFill>
              </a:rPr>
              <a:t>Tutti i settori di attività </a:t>
            </a:r>
            <a:br>
              <a:rPr lang="it-IT" sz="4800" smtClean="0">
                <a:solidFill>
                  <a:srgbClr val="3333CC"/>
                </a:solidFill>
              </a:rPr>
            </a:br>
            <a:r>
              <a:rPr lang="it-IT" sz="4800" smtClean="0">
                <a:solidFill>
                  <a:srgbClr val="3333CC"/>
                </a:solidFill>
              </a:rPr>
              <a:t>privati e pubblici</a:t>
            </a:r>
            <a:br>
              <a:rPr lang="it-IT" sz="4800" smtClean="0">
                <a:solidFill>
                  <a:srgbClr val="3333CC"/>
                </a:solidFill>
              </a:rPr>
            </a:br>
            <a:r>
              <a:rPr lang="it-IT" sz="4800" smtClean="0">
                <a:solidFill>
                  <a:srgbClr val="3333CC"/>
                </a:solidFill>
              </a:rPr>
              <a:t/>
            </a:r>
            <a:br>
              <a:rPr lang="it-IT" sz="4800" smtClean="0">
                <a:solidFill>
                  <a:srgbClr val="3333CC"/>
                </a:solidFill>
              </a:rPr>
            </a:br>
            <a:r>
              <a:rPr lang="it-IT" sz="4800" smtClean="0">
                <a:solidFill>
                  <a:srgbClr val="3333CC"/>
                </a:solidFill>
              </a:rPr>
              <a:t>e</a:t>
            </a:r>
            <a:br>
              <a:rPr lang="it-IT" sz="4800" smtClean="0">
                <a:solidFill>
                  <a:srgbClr val="3333CC"/>
                </a:solidFill>
              </a:rPr>
            </a:br>
            <a:r>
              <a:rPr lang="it-IT" sz="4800" smtClean="0">
                <a:solidFill>
                  <a:srgbClr val="3333CC"/>
                </a:solidFill>
              </a:rPr>
              <a:t/>
            </a:r>
            <a:br>
              <a:rPr lang="it-IT" sz="4800" smtClean="0">
                <a:solidFill>
                  <a:srgbClr val="3333CC"/>
                </a:solidFill>
              </a:rPr>
            </a:br>
            <a:r>
              <a:rPr lang="it-IT" sz="4800" smtClean="0">
                <a:solidFill>
                  <a:srgbClr val="3333CC"/>
                </a:solidFill>
              </a:rPr>
              <a:t>tutte le tipologie di rischio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358775"/>
            <a:ext cx="8385175" cy="611822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it-IT" sz="4800" smtClean="0">
                <a:solidFill>
                  <a:srgbClr val="3333CC"/>
                </a:solidFill>
              </a:rPr>
              <a:t>Tutti i lavoratori</a:t>
            </a:r>
            <a:br>
              <a:rPr lang="it-IT" sz="4800" smtClean="0">
                <a:solidFill>
                  <a:srgbClr val="3333CC"/>
                </a:solidFill>
              </a:rPr>
            </a:br>
            <a:r>
              <a:rPr lang="it-IT" sz="4800" smtClean="0">
                <a:solidFill>
                  <a:srgbClr val="3333CC"/>
                </a:solidFill>
              </a:rPr>
              <a:t/>
            </a:r>
            <a:br>
              <a:rPr lang="it-IT" sz="4800" smtClean="0">
                <a:solidFill>
                  <a:srgbClr val="3333CC"/>
                </a:solidFill>
              </a:rPr>
            </a:br>
            <a:r>
              <a:rPr lang="it-IT" sz="4800" smtClean="0">
                <a:solidFill>
                  <a:srgbClr val="3333CC"/>
                </a:solidFill>
              </a:rPr>
              <a:t>subordinati ed equiparati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358775"/>
            <a:ext cx="8385175" cy="611822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it-IT" sz="4800" smtClean="0">
                <a:solidFill>
                  <a:srgbClr val="3333CC"/>
                </a:solidFill>
              </a:rPr>
              <a:t>Compartecipanti </a:t>
            </a:r>
            <a:br>
              <a:rPr lang="it-IT" sz="4800" smtClean="0">
                <a:solidFill>
                  <a:srgbClr val="3333CC"/>
                </a:solidFill>
              </a:rPr>
            </a:br>
            <a:r>
              <a:rPr lang="it-IT" sz="4800" smtClean="0">
                <a:solidFill>
                  <a:srgbClr val="3333CC"/>
                </a:solidFill>
              </a:rPr>
              <a:t/>
            </a:r>
            <a:br>
              <a:rPr lang="it-IT" sz="4800" smtClean="0">
                <a:solidFill>
                  <a:srgbClr val="3333CC"/>
                </a:solidFill>
              </a:rPr>
            </a:br>
            <a:r>
              <a:rPr lang="it-IT" sz="4800" smtClean="0">
                <a:solidFill>
                  <a:srgbClr val="3333CC"/>
                </a:solidFill>
              </a:rPr>
              <a:t>in partecipazione </a:t>
            </a:r>
            <a:br>
              <a:rPr lang="it-IT" sz="4800" smtClean="0">
                <a:solidFill>
                  <a:srgbClr val="3333CC"/>
                </a:solidFill>
              </a:rPr>
            </a:br>
            <a:r>
              <a:rPr lang="it-IT" sz="4800" smtClean="0">
                <a:solidFill>
                  <a:srgbClr val="3333CC"/>
                </a:solidFill>
              </a:rPr>
              <a:t/>
            </a:r>
            <a:br>
              <a:rPr lang="it-IT" sz="4800" smtClean="0">
                <a:solidFill>
                  <a:srgbClr val="3333CC"/>
                </a:solidFill>
              </a:rPr>
            </a:br>
            <a:r>
              <a:rPr lang="it-IT" sz="4800" smtClean="0">
                <a:solidFill>
                  <a:srgbClr val="3333CC"/>
                </a:solidFill>
              </a:rPr>
              <a:t>lavorativa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358775"/>
            <a:ext cx="8385175" cy="611822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it-IT" sz="4800" smtClean="0">
                <a:solidFill>
                  <a:srgbClr val="3333CC"/>
                </a:solidFill>
              </a:rPr>
              <a:t>I lavoratori con contratto di </a:t>
            </a:r>
            <a:br>
              <a:rPr lang="it-IT" sz="4800" smtClean="0">
                <a:solidFill>
                  <a:srgbClr val="3333CC"/>
                </a:solidFill>
              </a:rPr>
            </a:br>
            <a:r>
              <a:rPr lang="it-IT" sz="4800" smtClean="0">
                <a:solidFill>
                  <a:srgbClr val="3333CC"/>
                </a:solidFill>
              </a:rPr>
              <a:t/>
            </a:r>
            <a:br>
              <a:rPr lang="it-IT" sz="4800" smtClean="0">
                <a:solidFill>
                  <a:srgbClr val="3333CC"/>
                </a:solidFill>
              </a:rPr>
            </a:br>
            <a:r>
              <a:rPr lang="it-IT" sz="4800" smtClean="0">
                <a:solidFill>
                  <a:srgbClr val="3333CC"/>
                </a:solidFill>
              </a:rPr>
              <a:t>somministrazione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358775"/>
            <a:ext cx="8385175" cy="611822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it-IT" sz="4800" smtClean="0">
                <a:solidFill>
                  <a:srgbClr val="3333CC"/>
                </a:solidFill>
              </a:rPr>
              <a:t>I lavoratori in regime </a:t>
            </a:r>
            <a:br>
              <a:rPr lang="it-IT" sz="4800" smtClean="0">
                <a:solidFill>
                  <a:srgbClr val="3333CC"/>
                </a:solidFill>
              </a:rPr>
            </a:br>
            <a:r>
              <a:rPr lang="it-IT" sz="4800" smtClean="0">
                <a:solidFill>
                  <a:srgbClr val="3333CC"/>
                </a:solidFill>
              </a:rPr>
              <a:t/>
            </a:r>
            <a:br>
              <a:rPr lang="it-IT" sz="4800" smtClean="0">
                <a:solidFill>
                  <a:srgbClr val="3333CC"/>
                </a:solidFill>
              </a:rPr>
            </a:br>
            <a:r>
              <a:rPr lang="it-IT" sz="4800" smtClean="0">
                <a:solidFill>
                  <a:srgbClr val="3333CC"/>
                </a:solidFill>
              </a:rPr>
              <a:t>di distacco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358775"/>
            <a:ext cx="8385175" cy="611822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it-IT" sz="4800" smtClean="0">
                <a:solidFill>
                  <a:srgbClr val="3333CC"/>
                </a:solidFill>
              </a:rPr>
              <a:t>I lavoratori con contratto di </a:t>
            </a:r>
            <a:br>
              <a:rPr lang="it-IT" sz="4800" smtClean="0">
                <a:solidFill>
                  <a:srgbClr val="3333CC"/>
                </a:solidFill>
              </a:rPr>
            </a:br>
            <a:r>
              <a:rPr lang="it-IT" sz="4800" smtClean="0">
                <a:solidFill>
                  <a:srgbClr val="3333CC"/>
                </a:solidFill>
              </a:rPr>
              <a:t/>
            </a:r>
            <a:br>
              <a:rPr lang="it-IT" sz="4800" smtClean="0">
                <a:solidFill>
                  <a:srgbClr val="3333CC"/>
                </a:solidFill>
              </a:rPr>
            </a:br>
            <a:r>
              <a:rPr lang="it-IT" sz="4800" smtClean="0">
                <a:solidFill>
                  <a:srgbClr val="3333CC"/>
                </a:solidFill>
              </a:rPr>
              <a:t>collaborazione a progetto </a:t>
            </a:r>
            <a:br>
              <a:rPr lang="it-IT" sz="4800" smtClean="0">
                <a:solidFill>
                  <a:srgbClr val="3333CC"/>
                </a:solidFill>
              </a:rPr>
            </a:br>
            <a:r>
              <a:rPr lang="it-IT" sz="4800" smtClean="0">
                <a:solidFill>
                  <a:srgbClr val="3333CC"/>
                </a:solidFill>
              </a:rPr>
              <a:t/>
            </a:r>
            <a:br>
              <a:rPr lang="it-IT" sz="4800" smtClean="0">
                <a:solidFill>
                  <a:srgbClr val="3333CC"/>
                </a:solidFill>
              </a:rPr>
            </a:br>
            <a:r>
              <a:rPr lang="it-IT" sz="4800" smtClean="0">
                <a:solidFill>
                  <a:srgbClr val="3333CC"/>
                </a:solidFill>
              </a:rPr>
              <a:t>e non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358775"/>
            <a:ext cx="8385175" cy="611822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it-IT" sz="4800" smtClean="0">
                <a:solidFill>
                  <a:srgbClr val="3333CC"/>
                </a:solidFill>
              </a:rPr>
              <a:t>I lavoratori che effettuano </a:t>
            </a:r>
            <a:br>
              <a:rPr lang="it-IT" sz="4800" smtClean="0">
                <a:solidFill>
                  <a:srgbClr val="3333CC"/>
                </a:solidFill>
              </a:rPr>
            </a:br>
            <a:r>
              <a:rPr lang="it-IT" sz="4800" smtClean="0">
                <a:solidFill>
                  <a:srgbClr val="3333CC"/>
                </a:solidFill>
              </a:rPr>
              <a:t/>
            </a:r>
            <a:br>
              <a:rPr lang="it-IT" sz="4800" smtClean="0">
                <a:solidFill>
                  <a:srgbClr val="3333CC"/>
                </a:solidFill>
              </a:rPr>
            </a:br>
            <a:r>
              <a:rPr lang="it-IT" sz="4800" smtClean="0">
                <a:solidFill>
                  <a:srgbClr val="3333CC"/>
                </a:solidFill>
              </a:rPr>
              <a:t>prestazioni occasionali </a:t>
            </a:r>
            <a:br>
              <a:rPr lang="it-IT" sz="4800" smtClean="0">
                <a:solidFill>
                  <a:srgbClr val="3333CC"/>
                </a:solidFill>
              </a:rPr>
            </a:br>
            <a:r>
              <a:rPr lang="it-IT" sz="4800" smtClean="0">
                <a:solidFill>
                  <a:srgbClr val="3333CC"/>
                </a:solidFill>
              </a:rPr>
              <a:t/>
            </a:r>
            <a:br>
              <a:rPr lang="it-IT" sz="4800" smtClean="0">
                <a:solidFill>
                  <a:srgbClr val="3333CC"/>
                </a:solidFill>
              </a:rPr>
            </a:br>
            <a:r>
              <a:rPr lang="it-IT" sz="4800" smtClean="0">
                <a:solidFill>
                  <a:srgbClr val="3333CC"/>
                </a:solidFill>
              </a:rPr>
              <a:t>di tipo accessorio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358775"/>
            <a:ext cx="8385175" cy="611822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it-IT" sz="4800" smtClean="0">
                <a:solidFill>
                  <a:srgbClr val="3333CC"/>
                </a:solidFill>
              </a:rPr>
              <a:t>Lavoratori a domicilio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358775"/>
            <a:ext cx="8385175" cy="611822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it-IT" sz="4800" smtClean="0">
                <a:solidFill>
                  <a:srgbClr val="3333CC"/>
                </a:solidFill>
              </a:rPr>
              <a:t>Telelavoro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8385175" cy="6118225"/>
          </a:xfrm>
          <a:solidFill>
            <a:srgbClr val="FFFF99"/>
          </a:solidFill>
          <a:ln/>
        </p:spPr>
        <p:txBody>
          <a:bodyPr/>
          <a:lstStyle/>
          <a:p>
            <a:r>
              <a:rPr lang="it-IT" sz="4000" dirty="0">
                <a:solidFill>
                  <a:srgbClr val="A50021"/>
                </a:solidFill>
              </a:rPr>
              <a:t>DIREZIONE </a:t>
            </a:r>
            <a:r>
              <a:rPr lang="it-IT" sz="4000" dirty="0" smtClean="0">
                <a:solidFill>
                  <a:srgbClr val="A50021"/>
                </a:solidFill>
              </a:rPr>
              <a:t> </a:t>
            </a:r>
            <a:br>
              <a:rPr lang="it-IT" sz="4000" dirty="0" smtClean="0">
                <a:solidFill>
                  <a:srgbClr val="A50021"/>
                </a:solidFill>
              </a:rPr>
            </a:br>
            <a:r>
              <a:rPr lang="it-IT" sz="4000" dirty="0" smtClean="0">
                <a:solidFill>
                  <a:srgbClr val="A50021"/>
                </a:solidFill>
              </a:rPr>
              <a:t>TERRITORIALE </a:t>
            </a:r>
            <a:r>
              <a:rPr lang="it-IT" sz="4000" dirty="0">
                <a:solidFill>
                  <a:srgbClr val="A50021"/>
                </a:solidFill>
              </a:rPr>
              <a:t/>
            </a:r>
            <a:br>
              <a:rPr lang="it-IT" sz="4000" dirty="0">
                <a:solidFill>
                  <a:srgbClr val="A50021"/>
                </a:solidFill>
              </a:rPr>
            </a:br>
            <a:r>
              <a:rPr lang="it-IT" sz="4000" dirty="0">
                <a:solidFill>
                  <a:srgbClr val="A50021"/>
                </a:solidFill>
              </a:rPr>
              <a:t>DEL LAVORO</a:t>
            </a:r>
            <a:br>
              <a:rPr lang="it-IT" sz="4000" dirty="0">
                <a:solidFill>
                  <a:srgbClr val="A50021"/>
                </a:solidFill>
              </a:rPr>
            </a:br>
            <a:r>
              <a:rPr lang="it-IT" sz="4000" dirty="0">
                <a:solidFill>
                  <a:srgbClr val="A50021"/>
                </a:solidFill>
              </a:rPr>
              <a:t>DI LATINA</a:t>
            </a:r>
            <a:br>
              <a:rPr lang="it-IT" sz="4000" dirty="0">
                <a:solidFill>
                  <a:srgbClr val="A50021"/>
                </a:solidFill>
              </a:rPr>
            </a:br>
            <a:r>
              <a:rPr lang="it-IT" sz="4000" dirty="0">
                <a:solidFill>
                  <a:srgbClr val="333399"/>
                </a:solidFill>
              </a:rPr>
              <a:t/>
            </a:r>
            <a:br>
              <a:rPr lang="it-IT" sz="4000" dirty="0">
                <a:solidFill>
                  <a:srgbClr val="333399"/>
                </a:solidFill>
              </a:rPr>
            </a:br>
            <a:r>
              <a:rPr lang="it-IT" sz="4000" dirty="0">
                <a:solidFill>
                  <a:srgbClr val="333399"/>
                </a:solidFill>
              </a:rPr>
              <a:t>viale Nervi 180</a:t>
            </a:r>
            <a:endParaRPr lang="it-IT" sz="4000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19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358775"/>
            <a:ext cx="8385175" cy="611822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it-IT" sz="4800" smtClean="0">
                <a:solidFill>
                  <a:srgbClr val="3333CC"/>
                </a:solidFill>
              </a:rPr>
              <a:t>Soci lavoratori </a:t>
            </a:r>
            <a:br>
              <a:rPr lang="it-IT" sz="4800" smtClean="0">
                <a:solidFill>
                  <a:srgbClr val="3333CC"/>
                </a:solidFill>
              </a:rPr>
            </a:br>
            <a:r>
              <a:rPr lang="it-IT" sz="4800" smtClean="0">
                <a:solidFill>
                  <a:srgbClr val="3333CC"/>
                </a:solidFill>
              </a:rPr>
              <a:t/>
            </a:r>
            <a:br>
              <a:rPr lang="it-IT" sz="4800" smtClean="0">
                <a:solidFill>
                  <a:srgbClr val="3333CC"/>
                </a:solidFill>
              </a:rPr>
            </a:br>
            <a:r>
              <a:rPr lang="it-IT" sz="4800" smtClean="0">
                <a:solidFill>
                  <a:srgbClr val="3333CC"/>
                </a:solidFill>
              </a:rPr>
              <a:t>di società </a:t>
            </a:r>
            <a:br>
              <a:rPr lang="it-IT" sz="4800" smtClean="0">
                <a:solidFill>
                  <a:srgbClr val="3333CC"/>
                </a:solidFill>
              </a:rPr>
            </a:br>
            <a:r>
              <a:rPr lang="it-IT" sz="4800" smtClean="0">
                <a:solidFill>
                  <a:srgbClr val="3333CC"/>
                </a:solidFill>
              </a:rPr>
              <a:t/>
            </a:r>
            <a:br>
              <a:rPr lang="it-IT" sz="4800" smtClean="0">
                <a:solidFill>
                  <a:srgbClr val="3333CC"/>
                </a:solidFill>
              </a:rPr>
            </a:br>
            <a:r>
              <a:rPr lang="it-IT" sz="4800" smtClean="0">
                <a:solidFill>
                  <a:srgbClr val="3333CC"/>
                </a:solidFill>
              </a:rPr>
              <a:t>anche di fatto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358775"/>
            <a:ext cx="8385175" cy="611822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it-IT" sz="4800" smtClean="0">
                <a:solidFill>
                  <a:srgbClr val="3333CC"/>
                </a:solidFill>
              </a:rPr>
              <a:t>Allievi di istituti di istruzione </a:t>
            </a:r>
            <a:br>
              <a:rPr lang="it-IT" sz="4800" smtClean="0">
                <a:solidFill>
                  <a:srgbClr val="3333CC"/>
                </a:solidFill>
              </a:rPr>
            </a:br>
            <a:r>
              <a:rPr lang="it-IT" sz="4800" smtClean="0">
                <a:solidFill>
                  <a:srgbClr val="3333CC"/>
                </a:solidFill>
              </a:rPr>
              <a:t/>
            </a:r>
            <a:br>
              <a:rPr lang="it-IT" sz="4800" smtClean="0">
                <a:solidFill>
                  <a:srgbClr val="3333CC"/>
                </a:solidFill>
              </a:rPr>
            </a:br>
            <a:r>
              <a:rPr lang="it-IT" sz="4800" smtClean="0">
                <a:solidFill>
                  <a:srgbClr val="3333CC"/>
                </a:solidFill>
              </a:rPr>
              <a:t>o beneficiari di tirocini formativi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358775"/>
            <a:ext cx="8385175" cy="611822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it-IT" sz="4800" smtClean="0">
                <a:solidFill>
                  <a:srgbClr val="3333CC"/>
                </a:solidFill>
              </a:rPr>
              <a:t>Collaboratori familiari</a:t>
            </a:r>
            <a:br>
              <a:rPr lang="it-IT" sz="4800" smtClean="0">
                <a:solidFill>
                  <a:srgbClr val="3333CC"/>
                </a:solidFill>
              </a:rPr>
            </a:br>
            <a:r>
              <a:rPr lang="it-IT" sz="4800" smtClean="0">
                <a:solidFill>
                  <a:srgbClr val="3333CC"/>
                </a:solidFill>
              </a:rPr>
              <a:t>(art. 230 bis Codice Civile)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358775"/>
            <a:ext cx="8385175" cy="611822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it-IT" sz="4800" smtClean="0">
                <a:solidFill>
                  <a:srgbClr val="3333CC"/>
                </a:solidFill>
              </a:rPr>
              <a:t>I lavoratori autonomi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358775"/>
            <a:ext cx="8385175" cy="611822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it-IT" sz="4000" smtClean="0">
                <a:solidFill>
                  <a:srgbClr val="CC0000"/>
                </a:solidFill>
              </a:rPr>
              <a:t>Pericolo</a:t>
            </a:r>
            <a:br>
              <a:rPr lang="it-IT" sz="4000" smtClean="0">
                <a:solidFill>
                  <a:srgbClr val="CC0000"/>
                </a:solidFill>
              </a:rPr>
            </a:br>
            <a:r>
              <a:rPr lang="it-IT" sz="4000" smtClean="0">
                <a:solidFill>
                  <a:srgbClr val="CC0000"/>
                </a:solidFill>
              </a:rPr>
              <a:t/>
            </a:r>
            <a:br>
              <a:rPr lang="it-IT" sz="4000" smtClean="0">
                <a:solidFill>
                  <a:srgbClr val="CC0000"/>
                </a:solidFill>
              </a:rPr>
            </a:br>
            <a:r>
              <a:rPr lang="it-IT" sz="4000" smtClean="0">
                <a:solidFill>
                  <a:srgbClr val="CC0000"/>
                </a:solidFill>
              </a:rPr>
              <a:t>Rischio</a:t>
            </a:r>
            <a:br>
              <a:rPr lang="it-IT" sz="4000" smtClean="0">
                <a:solidFill>
                  <a:srgbClr val="CC0000"/>
                </a:solidFill>
              </a:rPr>
            </a:br>
            <a:r>
              <a:rPr lang="it-IT" sz="4000" smtClean="0">
                <a:solidFill>
                  <a:srgbClr val="CC0000"/>
                </a:solidFill>
              </a:rPr>
              <a:t> </a:t>
            </a:r>
            <a:br>
              <a:rPr lang="it-IT" sz="4000" smtClean="0">
                <a:solidFill>
                  <a:srgbClr val="CC0000"/>
                </a:solidFill>
              </a:rPr>
            </a:br>
            <a:r>
              <a:rPr lang="it-IT" sz="4000" smtClean="0">
                <a:solidFill>
                  <a:srgbClr val="CC0000"/>
                </a:solidFill>
              </a:rPr>
              <a:t>Valutazione del rischio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358775"/>
            <a:ext cx="8385175" cy="611822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3333CC"/>
                </a:solidFill>
              </a:rPr>
              <a:t>Il pericolo </a:t>
            </a:r>
            <a:br>
              <a:rPr lang="it-IT" sz="4000" dirty="0" smtClean="0">
                <a:solidFill>
                  <a:srgbClr val="3333CC"/>
                </a:solidFill>
              </a:rPr>
            </a:br>
            <a:r>
              <a:rPr lang="it-IT" sz="4000" dirty="0" smtClean="0">
                <a:solidFill>
                  <a:srgbClr val="3333CC"/>
                </a:solidFill>
              </a:rPr>
              <a:t>è la potenzialità </a:t>
            </a:r>
            <a:br>
              <a:rPr lang="it-IT" sz="4000" dirty="0" smtClean="0">
                <a:solidFill>
                  <a:srgbClr val="3333CC"/>
                </a:solidFill>
              </a:rPr>
            </a:br>
            <a:r>
              <a:rPr lang="it-IT" sz="4000" dirty="0" smtClean="0">
                <a:solidFill>
                  <a:srgbClr val="3333CC"/>
                </a:solidFill>
              </a:rPr>
              <a:t>che ha un’entità </a:t>
            </a:r>
            <a:br>
              <a:rPr lang="it-IT" sz="4000" dirty="0" smtClean="0">
                <a:solidFill>
                  <a:srgbClr val="3333CC"/>
                </a:solidFill>
              </a:rPr>
            </a:br>
            <a:r>
              <a:rPr lang="it-IT" sz="4000" dirty="0" smtClean="0">
                <a:solidFill>
                  <a:srgbClr val="3333CC"/>
                </a:solidFill>
              </a:rPr>
              <a:t>di causare un danno</a:t>
            </a:r>
            <a:br>
              <a:rPr lang="it-IT" sz="4000" dirty="0" smtClean="0">
                <a:solidFill>
                  <a:srgbClr val="3333CC"/>
                </a:solidFill>
              </a:rPr>
            </a:br>
            <a:r>
              <a:rPr lang="it-IT" sz="4000" dirty="0" smtClean="0">
                <a:solidFill>
                  <a:srgbClr val="3333CC"/>
                </a:solidFill>
              </a:rPr>
              <a:t>(fonte di possibili lesioni)</a:t>
            </a:r>
            <a:endParaRPr lang="it-IT" sz="4800" dirty="0" smtClean="0">
              <a:solidFill>
                <a:srgbClr val="33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358775"/>
            <a:ext cx="8385175" cy="611822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it-IT" sz="4000" smtClean="0">
                <a:solidFill>
                  <a:srgbClr val="3333CC"/>
                </a:solidFill>
              </a:rPr>
              <a:t/>
            </a:r>
            <a:br>
              <a:rPr lang="it-IT" sz="4000" smtClean="0">
                <a:solidFill>
                  <a:srgbClr val="3333CC"/>
                </a:solidFill>
              </a:rPr>
            </a:br>
            <a:r>
              <a:rPr lang="it-IT" sz="4000" smtClean="0">
                <a:solidFill>
                  <a:srgbClr val="3333CC"/>
                </a:solidFill>
              </a:rPr>
              <a:t>Il rischio </a:t>
            </a:r>
            <a:br>
              <a:rPr lang="it-IT" sz="4000" smtClean="0">
                <a:solidFill>
                  <a:srgbClr val="3333CC"/>
                </a:solidFill>
              </a:rPr>
            </a:br>
            <a:r>
              <a:rPr lang="it-IT" sz="4000" smtClean="0">
                <a:solidFill>
                  <a:srgbClr val="3333CC"/>
                </a:solidFill>
              </a:rPr>
              <a:t>è la probabilità </a:t>
            </a:r>
            <a:br>
              <a:rPr lang="it-IT" sz="4000" smtClean="0">
                <a:solidFill>
                  <a:srgbClr val="3333CC"/>
                </a:solidFill>
              </a:rPr>
            </a:br>
            <a:r>
              <a:rPr lang="it-IT" sz="4000" smtClean="0">
                <a:solidFill>
                  <a:srgbClr val="3333CC"/>
                </a:solidFill>
              </a:rPr>
              <a:t>che il danno venga raggiunto </a:t>
            </a:r>
            <a:br>
              <a:rPr lang="it-IT" sz="4000" smtClean="0">
                <a:solidFill>
                  <a:srgbClr val="3333CC"/>
                </a:solidFill>
              </a:rPr>
            </a:br>
            <a:r>
              <a:rPr lang="it-IT" sz="4000" smtClean="0">
                <a:solidFill>
                  <a:srgbClr val="3333CC"/>
                </a:solidFill>
              </a:rPr>
              <a:t>ed è correlato con la gravità </a:t>
            </a:r>
            <a:br>
              <a:rPr lang="it-IT" sz="4000" smtClean="0">
                <a:solidFill>
                  <a:srgbClr val="3333CC"/>
                </a:solidFill>
              </a:rPr>
            </a:br>
            <a:r>
              <a:rPr lang="it-IT" sz="4000" smtClean="0">
                <a:solidFill>
                  <a:srgbClr val="3333CC"/>
                </a:solidFill>
              </a:rPr>
              <a:t>dello stesso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358775"/>
            <a:ext cx="8385175" cy="611822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it-IT" sz="4800" dirty="0" smtClean="0">
                <a:solidFill>
                  <a:srgbClr val="3333CC"/>
                </a:solidFill>
              </a:rPr>
              <a:t>la </a:t>
            </a:r>
            <a:r>
              <a:rPr lang="it-IT" sz="4800" dirty="0" smtClean="0">
                <a:solidFill>
                  <a:srgbClr val="3333CC"/>
                </a:solidFill>
              </a:rPr>
              <a:t>valutazione del rischio comporta una correlazione </a:t>
            </a:r>
            <a:r>
              <a:rPr lang="it-IT" sz="4800" dirty="0" smtClean="0">
                <a:solidFill>
                  <a:srgbClr val="3333CC"/>
                </a:solidFill>
              </a:rPr>
              <a:t> tra </a:t>
            </a:r>
            <a:r>
              <a:rPr lang="it-IT" sz="4800" dirty="0" smtClean="0">
                <a:solidFill>
                  <a:srgbClr val="3333CC"/>
                </a:solidFill>
              </a:rPr>
              <a:t>il pericolo, </a:t>
            </a:r>
            <a:r>
              <a:rPr lang="it-IT" sz="4800" dirty="0">
                <a:solidFill>
                  <a:srgbClr val="3333CC"/>
                </a:solidFill>
              </a:rPr>
              <a:t/>
            </a:r>
            <a:br>
              <a:rPr lang="it-IT" sz="4800" dirty="0">
                <a:solidFill>
                  <a:srgbClr val="3333CC"/>
                </a:solidFill>
              </a:rPr>
            </a:br>
            <a:r>
              <a:rPr lang="it-IT" sz="4800" dirty="0" smtClean="0">
                <a:solidFill>
                  <a:srgbClr val="3333CC"/>
                </a:solidFill>
              </a:rPr>
              <a:t>la </a:t>
            </a:r>
            <a:r>
              <a:rPr lang="it-IT" sz="4800" dirty="0" smtClean="0">
                <a:solidFill>
                  <a:srgbClr val="3333CC"/>
                </a:solidFill>
              </a:rPr>
              <a:t>probabilità che venga arrecato un danno </a:t>
            </a:r>
            <a:r>
              <a:rPr lang="it-IT" sz="4800" dirty="0" smtClean="0">
                <a:solidFill>
                  <a:srgbClr val="3333CC"/>
                </a:solidFill>
              </a:rPr>
              <a:t/>
            </a:r>
            <a:br>
              <a:rPr lang="it-IT" sz="4800" dirty="0" smtClean="0">
                <a:solidFill>
                  <a:srgbClr val="3333CC"/>
                </a:solidFill>
              </a:rPr>
            </a:br>
            <a:r>
              <a:rPr lang="it-IT" sz="4800" dirty="0" smtClean="0">
                <a:solidFill>
                  <a:srgbClr val="3333CC"/>
                </a:solidFill>
              </a:rPr>
              <a:t>e </a:t>
            </a:r>
            <a:r>
              <a:rPr lang="it-IT" sz="4800" dirty="0" smtClean="0">
                <a:solidFill>
                  <a:srgbClr val="3333CC"/>
                </a:solidFill>
              </a:rPr>
              <a:t>la  gravità dello stesso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188913"/>
            <a:ext cx="8229600" cy="648017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it-IT" sz="4800" smtClean="0">
                <a:solidFill>
                  <a:srgbClr val="3333CC"/>
                </a:solidFill>
              </a:rPr>
              <a:t/>
            </a:r>
            <a:br>
              <a:rPr lang="it-IT" sz="4800" smtClean="0">
                <a:solidFill>
                  <a:srgbClr val="3333CC"/>
                </a:solidFill>
              </a:rPr>
            </a:br>
            <a:endParaRPr lang="it-IT" sz="4800" smtClean="0">
              <a:solidFill>
                <a:srgbClr val="3333CC"/>
              </a:solidFill>
            </a:endParaRPr>
          </a:p>
        </p:txBody>
      </p:sp>
      <p:graphicFrame>
        <p:nvGraphicFramePr>
          <p:cNvPr id="189510" name="Group 70"/>
          <p:cNvGraphicFramePr>
            <a:graphicFrameLocks noGrp="1"/>
          </p:cNvGraphicFramePr>
          <p:nvPr>
            <p:ph idx="1"/>
          </p:nvPr>
        </p:nvGraphicFramePr>
        <p:xfrm>
          <a:off x="971550" y="908050"/>
          <a:ext cx="7354888" cy="5434014"/>
        </p:xfrm>
        <a:graphic>
          <a:graphicData uri="http://schemas.openxmlformats.org/drawingml/2006/table">
            <a:tbl>
              <a:tblPr/>
              <a:tblGrid>
                <a:gridCol w="1471613"/>
                <a:gridCol w="1470025"/>
                <a:gridCol w="1471612"/>
                <a:gridCol w="1470025"/>
                <a:gridCol w="1471613"/>
              </a:tblGrid>
              <a:tr h="1087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</a:rPr>
                        <a:t>Probabilità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5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7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5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7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</a:rPr>
                        <a:t>Gravità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358775"/>
            <a:ext cx="8385175" cy="6118225"/>
          </a:xfrm>
          <a:solidFill>
            <a:srgbClr val="FFFF99"/>
          </a:solidFill>
        </p:spPr>
        <p:txBody>
          <a:bodyPr/>
          <a:lstStyle/>
          <a:p>
            <a:pPr eaLnBrk="1" hangingPunct="1">
              <a:defRPr/>
            </a:pPr>
            <a:r>
              <a:rPr lang="it-IT" sz="54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it-IT" sz="54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ocumento di</a:t>
            </a:r>
            <a:r>
              <a:rPr lang="it-IT" sz="54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lang="it-IT" sz="54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it-IT" sz="54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it-IT" sz="54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alutazione dei</a:t>
            </a:r>
            <a:r>
              <a:rPr lang="it-IT" sz="54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lang="it-IT" sz="54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it-IT" sz="54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it-IT" sz="54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ischi</a:t>
            </a:r>
            <a:r>
              <a:rPr lang="it-IT" sz="54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it-IT" sz="5400" dirty="0" smtClean="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991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8385175" cy="6118225"/>
          </a:xfrm>
          <a:solidFill>
            <a:srgbClr val="FFFF99"/>
          </a:solidFill>
          <a:ln/>
        </p:spPr>
        <p:txBody>
          <a:bodyPr/>
          <a:lstStyle/>
          <a:p>
            <a:r>
              <a:rPr lang="it-IT" sz="4000" dirty="0">
                <a:solidFill>
                  <a:srgbClr val="333399"/>
                </a:solidFill>
              </a:rPr>
              <a:t>Oltre alla vigilanza </a:t>
            </a:r>
            <a:br>
              <a:rPr lang="it-IT" sz="4000" dirty="0">
                <a:solidFill>
                  <a:srgbClr val="333399"/>
                </a:solidFill>
              </a:rPr>
            </a:br>
            <a:r>
              <a:rPr lang="it-IT" sz="4000" dirty="0">
                <a:solidFill>
                  <a:srgbClr val="333399"/>
                </a:solidFill>
              </a:rPr>
              <a:t>in materia di rapporti di lavoro </a:t>
            </a:r>
            <a:br>
              <a:rPr lang="it-IT" sz="4000" dirty="0">
                <a:solidFill>
                  <a:srgbClr val="333399"/>
                </a:solidFill>
              </a:rPr>
            </a:br>
            <a:r>
              <a:rPr lang="it-IT" sz="4000" dirty="0">
                <a:solidFill>
                  <a:srgbClr val="333399"/>
                </a:solidFill>
              </a:rPr>
              <a:t>e legislazione </a:t>
            </a:r>
            <a:r>
              <a:rPr lang="it-IT" sz="4000" dirty="0" smtClean="0">
                <a:solidFill>
                  <a:srgbClr val="333399"/>
                </a:solidFill>
              </a:rPr>
              <a:t>sociale ed applicazione dei CCNL </a:t>
            </a:r>
            <a:r>
              <a:rPr lang="it-IT" sz="4000" dirty="0">
                <a:solidFill>
                  <a:srgbClr val="333399"/>
                </a:solidFill>
              </a:rPr>
              <a:t/>
            </a:r>
            <a:br>
              <a:rPr lang="it-IT" sz="4000" dirty="0">
                <a:solidFill>
                  <a:srgbClr val="333399"/>
                </a:solidFill>
              </a:rPr>
            </a:br>
            <a:r>
              <a:rPr lang="it-IT" sz="4000" dirty="0">
                <a:solidFill>
                  <a:srgbClr val="333399"/>
                </a:solidFill>
              </a:rPr>
              <a:t>la </a:t>
            </a:r>
            <a:r>
              <a:rPr lang="it-IT" sz="4000" dirty="0" smtClean="0">
                <a:solidFill>
                  <a:srgbClr val="333399"/>
                </a:solidFill>
              </a:rPr>
              <a:t>DTL </a:t>
            </a:r>
            <a:r>
              <a:rPr lang="it-IT" sz="4000" dirty="0">
                <a:solidFill>
                  <a:srgbClr val="333399"/>
                </a:solidFill>
              </a:rPr>
              <a:t>ha anche compiti </a:t>
            </a:r>
            <a:br>
              <a:rPr lang="it-IT" sz="4000" dirty="0">
                <a:solidFill>
                  <a:srgbClr val="333399"/>
                </a:solidFill>
              </a:rPr>
            </a:br>
            <a:r>
              <a:rPr lang="it-IT" sz="4000" dirty="0">
                <a:solidFill>
                  <a:srgbClr val="333399"/>
                </a:solidFill>
              </a:rPr>
              <a:t>di vigilanza in materia </a:t>
            </a:r>
            <a:br>
              <a:rPr lang="it-IT" sz="4000" dirty="0">
                <a:solidFill>
                  <a:srgbClr val="333399"/>
                </a:solidFill>
              </a:rPr>
            </a:br>
            <a:r>
              <a:rPr lang="it-IT" sz="4000" dirty="0">
                <a:solidFill>
                  <a:srgbClr val="333399"/>
                </a:solidFill>
              </a:rPr>
              <a:t>di sicurezza del lavoro</a:t>
            </a:r>
            <a:endParaRPr lang="it-IT" sz="4000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78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358775" y="358775"/>
            <a:ext cx="8385175" cy="611822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it-IT" sz="4000" u="sng">
                <a:solidFill>
                  <a:srgbClr val="3333CC"/>
                </a:solidFill>
              </a:rPr>
              <a:t>Il DVR deve tenere conto</a:t>
            </a:r>
            <a:r>
              <a:rPr lang="it-IT" sz="4000">
                <a:solidFill>
                  <a:srgbClr val="3333CC"/>
                </a:solidFill>
              </a:rPr>
              <a:t> </a:t>
            </a:r>
            <a:br>
              <a:rPr lang="it-IT" sz="4000">
                <a:solidFill>
                  <a:srgbClr val="3333CC"/>
                </a:solidFill>
              </a:rPr>
            </a:br>
            <a:r>
              <a:rPr lang="it-IT" sz="4000">
                <a:solidFill>
                  <a:srgbClr val="3333CC"/>
                </a:solidFill>
              </a:rPr>
              <a:t/>
            </a:r>
            <a:br>
              <a:rPr lang="it-IT" sz="4000">
                <a:solidFill>
                  <a:srgbClr val="3333CC"/>
                </a:solidFill>
              </a:rPr>
            </a:br>
            <a:r>
              <a:rPr lang="it-IT" sz="4000">
                <a:solidFill>
                  <a:srgbClr val="3333CC"/>
                </a:solidFill>
              </a:rPr>
              <a:t>Delle attività svolte </a:t>
            </a:r>
            <a:br>
              <a:rPr lang="it-IT" sz="4000">
                <a:solidFill>
                  <a:srgbClr val="3333CC"/>
                </a:solidFill>
              </a:rPr>
            </a:br>
            <a:r>
              <a:rPr lang="it-IT" sz="4000">
                <a:solidFill>
                  <a:srgbClr val="3333CC"/>
                </a:solidFill>
              </a:rPr>
              <a:t>Delle attrezzature utilizzate </a:t>
            </a:r>
            <a:br>
              <a:rPr lang="it-IT" sz="4000">
                <a:solidFill>
                  <a:srgbClr val="3333CC"/>
                </a:solidFill>
              </a:rPr>
            </a:br>
            <a:r>
              <a:rPr lang="it-IT" sz="4000">
                <a:solidFill>
                  <a:srgbClr val="3333CC"/>
                </a:solidFill>
              </a:rPr>
              <a:t>Delle persone addette con riferimento al genere, all’età, alla provenienza, alla struttura fisica, ecc</a:t>
            </a:r>
          </a:p>
        </p:txBody>
      </p:sp>
    </p:spTree>
    <p:extLst>
      <p:ext uri="{BB962C8B-B14F-4D97-AF65-F5344CB8AC3E}">
        <p14:creationId xmlns:p14="http://schemas.microsoft.com/office/powerpoint/2010/main" val="304247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206852" name="Rectangle 4"/>
          <p:cNvSpPr>
            <a:spLocks noChangeArrowheads="1"/>
          </p:cNvSpPr>
          <p:nvPr/>
        </p:nvSpPr>
        <p:spPr bwMode="auto">
          <a:xfrm>
            <a:off x="358775" y="358775"/>
            <a:ext cx="8385175" cy="611822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it-IT" sz="4400" u="sng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Metodologia </a:t>
            </a:r>
            <a:br>
              <a:rPr lang="it-IT" sz="4400" u="sng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it-IT" sz="4400" u="sng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it-IT" sz="4400" u="sng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it-IT" sz="4400" u="sng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 elaborazione </a:t>
            </a:r>
            <a:br>
              <a:rPr lang="it-IT" sz="4400" u="sng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it-IT" sz="4400" u="sng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it-IT" sz="4400" u="sng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it-IT" sz="4400" u="sng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del DVR</a:t>
            </a:r>
          </a:p>
        </p:txBody>
      </p:sp>
    </p:spTree>
    <p:extLst>
      <p:ext uri="{BB962C8B-B14F-4D97-AF65-F5344CB8AC3E}">
        <p14:creationId xmlns:p14="http://schemas.microsoft.com/office/powerpoint/2010/main" val="366728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358775" y="358775"/>
            <a:ext cx="8385175" cy="611822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it-IT" sz="4400" dirty="0">
                <a:solidFill>
                  <a:srgbClr val="3333CC"/>
                </a:solidFill>
              </a:rPr>
              <a:t>Osservazione </a:t>
            </a:r>
            <a:br>
              <a:rPr lang="it-IT" sz="4400" dirty="0">
                <a:solidFill>
                  <a:srgbClr val="3333CC"/>
                </a:solidFill>
              </a:rPr>
            </a:br>
            <a:r>
              <a:rPr lang="it-IT" sz="4400" dirty="0">
                <a:solidFill>
                  <a:srgbClr val="3333CC"/>
                </a:solidFill>
              </a:rPr>
              <a:t>degli ambienti di lavoro </a:t>
            </a:r>
            <a:br>
              <a:rPr lang="it-IT" sz="4400" dirty="0">
                <a:solidFill>
                  <a:srgbClr val="3333CC"/>
                </a:solidFill>
              </a:rPr>
            </a:br>
            <a:r>
              <a:rPr lang="it-IT" sz="4400" dirty="0">
                <a:solidFill>
                  <a:srgbClr val="3333CC"/>
                </a:solidFill>
              </a:rPr>
              <a:t>(vie di </a:t>
            </a:r>
            <a:r>
              <a:rPr lang="it-IT" sz="4400" dirty="0" smtClean="0">
                <a:solidFill>
                  <a:srgbClr val="3333CC"/>
                </a:solidFill>
              </a:rPr>
              <a:t>accesso e transito, </a:t>
            </a:r>
            <a:r>
              <a:rPr lang="it-IT" sz="4400" dirty="0">
                <a:solidFill>
                  <a:srgbClr val="3333CC"/>
                </a:solidFill>
              </a:rPr>
              <a:t>illuminazione, </a:t>
            </a:r>
            <a:r>
              <a:rPr lang="it-IT" sz="4400" dirty="0" smtClean="0">
                <a:solidFill>
                  <a:srgbClr val="3333CC"/>
                </a:solidFill>
              </a:rPr>
              <a:t>microclima, ecc.)</a:t>
            </a:r>
            <a:endParaRPr lang="it-IT" sz="4400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14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358775" y="358775"/>
            <a:ext cx="8385175" cy="611822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it-IT" sz="4400" dirty="0">
                <a:solidFill>
                  <a:srgbClr val="3333CC"/>
                </a:solidFill>
              </a:rPr>
              <a:t>Attrezzature </a:t>
            </a:r>
            <a:r>
              <a:rPr lang="it-IT" sz="4400" dirty="0" smtClean="0">
                <a:solidFill>
                  <a:srgbClr val="3333CC"/>
                </a:solidFill>
              </a:rPr>
              <a:t>utilizzate</a:t>
            </a:r>
          </a:p>
          <a:p>
            <a:pPr algn="ctr"/>
            <a:r>
              <a:rPr lang="it-IT" sz="4400" dirty="0" smtClean="0">
                <a:solidFill>
                  <a:srgbClr val="3333CC"/>
                </a:solidFill>
              </a:rPr>
              <a:t>e loro disposizione</a:t>
            </a:r>
            <a:endParaRPr lang="it-IT" sz="4400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84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358775" y="358775"/>
            <a:ext cx="8385175" cy="611822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it-IT" sz="4400" dirty="0">
                <a:solidFill>
                  <a:srgbClr val="3333CC"/>
                </a:solidFill>
              </a:rPr>
              <a:t>modalità </a:t>
            </a:r>
            <a:endParaRPr lang="it-IT" sz="4400" dirty="0" smtClean="0">
              <a:solidFill>
                <a:srgbClr val="3333CC"/>
              </a:solidFill>
            </a:endParaRPr>
          </a:p>
          <a:p>
            <a:pPr algn="ctr"/>
            <a:r>
              <a:rPr lang="it-IT" sz="4400" dirty="0" smtClean="0">
                <a:solidFill>
                  <a:srgbClr val="3333CC"/>
                </a:solidFill>
              </a:rPr>
              <a:t>di </a:t>
            </a:r>
            <a:r>
              <a:rPr lang="it-IT" sz="4400" dirty="0">
                <a:solidFill>
                  <a:srgbClr val="3333CC"/>
                </a:solidFill>
              </a:rPr>
              <a:t>esecuzione </a:t>
            </a:r>
            <a:br>
              <a:rPr lang="it-IT" sz="4400" dirty="0">
                <a:solidFill>
                  <a:srgbClr val="3333CC"/>
                </a:solidFill>
              </a:rPr>
            </a:br>
            <a:r>
              <a:rPr lang="it-IT" sz="4400" dirty="0">
                <a:solidFill>
                  <a:srgbClr val="3333CC"/>
                </a:solidFill>
              </a:rPr>
              <a:t>del lavoro</a:t>
            </a:r>
          </a:p>
        </p:txBody>
      </p:sp>
    </p:spTree>
    <p:extLst>
      <p:ext uri="{BB962C8B-B14F-4D97-AF65-F5344CB8AC3E}">
        <p14:creationId xmlns:p14="http://schemas.microsoft.com/office/powerpoint/2010/main" val="23984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358775" y="358775"/>
            <a:ext cx="8385175" cy="611822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it-IT" sz="4400" u="sng">
                <a:solidFill>
                  <a:srgbClr val="3333CC"/>
                </a:solidFill>
              </a:rPr>
              <a:t>Il </a:t>
            </a:r>
            <a:r>
              <a:rPr lang="it-IT" sz="4400" u="sng">
                <a:solidFill>
                  <a:srgbClr val="CC3300"/>
                </a:solidFill>
              </a:rPr>
              <a:t>DVR</a:t>
            </a:r>
            <a:r>
              <a:rPr lang="it-IT" sz="4400" u="sng">
                <a:solidFill>
                  <a:srgbClr val="3333CC"/>
                </a:solidFill>
              </a:rPr>
              <a:t> deve contenere</a:t>
            </a:r>
            <a:r>
              <a:rPr lang="it-IT" sz="4400">
                <a:solidFill>
                  <a:srgbClr val="3333CC"/>
                </a:solidFill>
              </a:rPr>
              <a:t> </a:t>
            </a:r>
            <a:br>
              <a:rPr lang="it-IT" sz="4400">
                <a:solidFill>
                  <a:srgbClr val="3333CC"/>
                </a:solidFill>
              </a:rPr>
            </a:br>
            <a:r>
              <a:rPr lang="it-IT" sz="4400">
                <a:solidFill>
                  <a:srgbClr val="3333CC"/>
                </a:solidFill>
              </a:rPr>
              <a:t/>
            </a:r>
            <a:br>
              <a:rPr lang="it-IT" sz="4400">
                <a:solidFill>
                  <a:srgbClr val="3333CC"/>
                </a:solidFill>
              </a:rPr>
            </a:br>
            <a:r>
              <a:rPr lang="it-IT" sz="4400">
                <a:solidFill>
                  <a:srgbClr val="CC3300"/>
                </a:solidFill>
              </a:rPr>
              <a:t>R</a:t>
            </a:r>
            <a:r>
              <a:rPr lang="it-IT" sz="4400">
                <a:solidFill>
                  <a:srgbClr val="3333CC"/>
                </a:solidFill>
              </a:rPr>
              <a:t>elazione sulla valutazione </a:t>
            </a:r>
            <a:br>
              <a:rPr lang="it-IT" sz="4400">
                <a:solidFill>
                  <a:srgbClr val="3333CC"/>
                </a:solidFill>
              </a:rPr>
            </a:br>
            <a:r>
              <a:rPr lang="it-IT" sz="4400">
                <a:solidFill>
                  <a:srgbClr val="3333CC"/>
                </a:solidFill>
              </a:rPr>
              <a:t>dei rischi</a:t>
            </a:r>
            <a:br>
              <a:rPr lang="it-IT" sz="4400">
                <a:solidFill>
                  <a:srgbClr val="3333CC"/>
                </a:solidFill>
              </a:rPr>
            </a:br>
            <a:r>
              <a:rPr lang="it-IT" sz="4400">
                <a:solidFill>
                  <a:srgbClr val="CC3300"/>
                </a:solidFill>
              </a:rPr>
              <a:t>I</a:t>
            </a:r>
            <a:r>
              <a:rPr lang="it-IT" sz="4400">
                <a:solidFill>
                  <a:srgbClr val="3333CC"/>
                </a:solidFill>
              </a:rPr>
              <a:t>ndicazione delle misure </a:t>
            </a:r>
            <a:br>
              <a:rPr lang="it-IT" sz="4400">
                <a:solidFill>
                  <a:srgbClr val="3333CC"/>
                </a:solidFill>
              </a:rPr>
            </a:br>
            <a:r>
              <a:rPr lang="it-IT" sz="4400">
                <a:solidFill>
                  <a:srgbClr val="3333CC"/>
                </a:solidFill>
              </a:rPr>
              <a:t>di protezione da adottare</a:t>
            </a:r>
          </a:p>
        </p:txBody>
      </p:sp>
    </p:spTree>
    <p:extLst>
      <p:ext uri="{BB962C8B-B14F-4D97-AF65-F5344CB8AC3E}">
        <p14:creationId xmlns:p14="http://schemas.microsoft.com/office/powerpoint/2010/main" val="172379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358775" y="358775"/>
            <a:ext cx="8385175" cy="611822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it-IT" sz="4400">
                <a:solidFill>
                  <a:srgbClr val="3333CC"/>
                </a:solidFill>
              </a:rPr>
              <a:t>Il Datore di Lavoro Elabora il DVR con il Responsabile del Servizio di Prevenzione e Protezione e con il Medico Competente previa consultazione del Rappresentante dei Lavoratori per la Sicurezza</a:t>
            </a:r>
          </a:p>
        </p:txBody>
      </p:sp>
    </p:spTree>
    <p:extLst>
      <p:ext uri="{BB962C8B-B14F-4D97-AF65-F5344CB8AC3E}">
        <p14:creationId xmlns:p14="http://schemas.microsoft.com/office/powerpoint/2010/main" val="233771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358775" y="358775"/>
            <a:ext cx="8385175" cy="611822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it-IT" sz="4400">
                <a:solidFill>
                  <a:srgbClr val="3333CC"/>
                </a:solidFill>
              </a:rPr>
              <a:t>Il DVR è rielaborato ogni volta che avvengono modifiche al ciclo produttivo o all’organizzazione del lavoro in maniera significativa</a:t>
            </a:r>
          </a:p>
        </p:txBody>
      </p:sp>
    </p:spTree>
    <p:extLst>
      <p:ext uri="{BB962C8B-B14F-4D97-AF65-F5344CB8AC3E}">
        <p14:creationId xmlns:p14="http://schemas.microsoft.com/office/powerpoint/2010/main" val="23480065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358775" y="358775"/>
            <a:ext cx="8385175" cy="611822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it-IT" sz="4400">
                <a:solidFill>
                  <a:srgbClr val="3333CC"/>
                </a:solidFill>
              </a:rPr>
              <a:t>Deve tenere conto delle norme nazionali e comunitarie, delle linee guida, delle norme di buona tecnica </a:t>
            </a:r>
          </a:p>
        </p:txBody>
      </p:sp>
    </p:spTree>
    <p:extLst>
      <p:ext uri="{BB962C8B-B14F-4D97-AF65-F5344CB8AC3E}">
        <p14:creationId xmlns:p14="http://schemas.microsoft.com/office/powerpoint/2010/main" val="10227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358775" y="358775"/>
            <a:ext cx="8385175" cy="611822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it-IT" sz="4000" u="sng" dirty="0">
                <a:solidFill>
                  <a:srgbClr val="3333CC"/>
                </a:solidFill>
              </a:rPr>
              <a:t>Norme tecniche</a:t>
            </a:r>
            <a:br>
              <a:rPr lang="it-IT" sz="4000" u="sng" dirty="0">
                <a:solidFill>
                  <a:srgbClr val="3333CC"/>
                </a:solidFill>
              </a:rPr>
            </a:br>
            <a:r>
              <a:rPr lang="it-IT" sz="4000" dirty="0">
                <a:solidFill>
                  <a:srgbClr val="3333CC"/>
                </a:solidFill>
              </a:rPr>
              <a:t/>
            </a:r>
            <a:br>
              <a:rPr lang="it-IT" sz="4000" dirty="0">
                <a:solidFill>
                  <a:srgbClr val="3333CC"/>
                </a:solidFill>
              </a:rPr>
            </a:br>
            <a:r>
              <a:rPr lang="it-IT" sz="4000" dirty="0">
                <a:solidFill>
                  <a:srgbClr val="3333CC"/>
                </a:solidFill>
              </a:rPr>
              <a:t>Specifiche tecniche emanate da organismi nazionali ed internazionali</a:t>
            </a:r>
            <a:br>
              <a:rPr lang="it-IT" sz="4000" dirty="0">
                <a:solidFill>
                  <a:srgbClr val="3333CC"/>
                </a:solidFill>
              </a:rPr>
            </a:br>
            <a:r>
              <a:rPr lang="it-IT" sz="4000" dirty="0" smtClean="0">
                <a:solidFill>
                  <a:srgbClr val="3333CC"/>
                </a:solidFill>
              </a:rPr>
              <a:t>la </a:t>
            </a:r>
            <a:r>
              <a:rPr lang="it-IT" sz="4000" dirty="0">
                <a:solidFill>
                  <a:srgbClr val="3333CC"/>
                </a:solidFill>
              </a:rPr>
              <a:t>cui osservanza non è obbligatoria  (</a:t>
            </a:r>
            <a:r>
              <a:rPr lang="it-IT" sz="3200" dirty="0">
                <a:solidFill>
                  <a:srgbClr val="3333CC"/>
                </a:solidFill>
              </a:rPr>
              <a:t>ma spesso </a:t>
            </a:r>
            <a:r>
              <a:rPr lang="it-IT" sz="3200" dirty="0" smtClean="0">
                <a:solidFill>
                  <a:srgbClr val="3333CC"/>
                </a:solidFill>
              </a:rPr>
              <a:t>acquistano efficacia                 con </a:t>
            </a:r>
            <a:r>
              <a:rPr lang="it-IT" sz="3200" dirty="0">
                <a:solidFill>
                  <a:srgbClr val="3333CC"/>
                </a:solidFill>
              </a:rPr>
              <a:t>richiami dalle </a:t>
            </a:r>
            <a:r>
              <a:rPr lang="it-IT" sz="3200" dirty="0" smtClean="0">
                <a:solidFill>
                  <a:srgbClr val="3333CC"/>
                </a:solidFill>
              </a:rPr>
              <a:t>leggi</a:t>
            </a:r>
            <a:r>
              <a:rPr lang="it-IT" sz="4000" dirty="0" smtClean="0">
                <a:solidFill>
                  <a:srgbClr val="3333CC"/>
                </a:solidFill>
              </a:rPr>
              <a:t>)</a:t>
            </a:r>
            <a:endParaRPr lang="it-IT" sz="4000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68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8385175" cy="6118225"/>
          </a:xfrm>
          <a:solidFill>
            <a:srgbClr val="FFFF99"/>
          </a:solidFill>
          <a:ln/>
        </p:spPr>
        <p:txBody>
          <a:bodyPr/>
          <a:lstStyle/>
          <a:p>
            <a:r>
              <a:rPr lang="it-IT" sz="4000">
                <a:solidFill>
                  <a:srgbClr val="CC0000"/>
                </a:solidFill>
              </a:rPr>
              <a:t>N</a:t>
            </a:r>
            <a:r>
              <a:rPr lang="it-IT" sz="4000">
                <a:solidFill>
                  <a:srgbClr val="3333CC"/>
                </a:solidFill>
              </a:rPr>
              <a:t>el settore edile e di genio civile</a:t>
            </a:r>
            <a:br>
              <a:rPr lang="it-IT" sz="4000">
                <a:solidFill>
                  <a:srgbClr val="3333CC"/>
                </a:solidFill>
              </a:rPr>
            </a:br>
            <a:r>
              <a:rPr lang="it-IT" sz="4000">
                <a:solidFill>
                  <a:srgbClr val="3333CC"/>
                </a:solidFill>
              </a:rPr>
              <a:t> </a:t>
            </a:r>
            <a:br>
              <a:rPr lang="it-IT" sz="4000">
                <a:solidFill>
                  <a:srgbClr val="3333CC"/>
                </a:solidFill>
              </a:rPr>
            </a:br>
            <a:r>
              <a:rPr lang="it-IT" sz="4000">
                <a:solidFill>
                  <a:srgbClr val="A50021"/>
                </a:solidFill>
              </a:rPr>
              <a:t>I</a:t>
            </a:r>
            <a:r>
              <a:rPr lang="it-IT" sz="4000">
                <a:solidFill>
                  <a:srgbClr val="3333CC"/>
                </a:solidFill>
              </a:rPr>
              <a:t>n materia di radioprotezione</a:t>
            </a:r>
            <a:br>
              <a:rPr lang="it-IT" sz="4000">
                <a:solidFill>
                  <a:srgbClr val="3333CC"/>
                </a:solidFill>
              </a:rPr>
            </a:br>
            <a:r>
              <a:rPr lang="it-IT" sz="3200">
                <a:solidFill>
                  <a:srgbClr val="3333CC"/>
                </a:solidFill>
              </a:rPr>
              <a:t>uso di apparecchi e sostanze </a:t>
            </a:r>
            <a:br>
              <a:rPr lang="it-IT" sz="3200">
                <a:solidFill>
                  <a:srgbClr val="3333CC"/>
                </a:solidFill>
              </a:rPr>
            </a:br>
            <a:r>
              <a:rPr lang="it-IT" sz="3200">
                <a:solidFill>
                  <a:srgbClr val="3333CC"/>
                </a:solidFill>
              </a:rPr>
              <a:t>emittenti radiazioni ionizzanti</a:t>
            </a:r>
            <a:br>
              <a:rPr lang="it-IT" sz="3200">
                <a:solidFill>
                  <a:srgbClr val="3333CC"/>
                </a:solidFill>
              </a:rPr>
            </a:br>
            <a:r>
              <a:rPr lang="it-IT" sz="3200">
                <a:solidFill>
                  <a:srgbClr val="3333CC"/>
                </a:solidFill>
              </a:rPr>
              <a:t>esposizioni al radon</a:t>
            </a:r>
            <a:r>
              <a:rPr lang="it-IT" sz="4000">
                <a:solidFill>
                  <a:srgbClr val="3333CC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5902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358775" y="358775"/>
            <a:ext cx="8385175" cy="611822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it-IT" sz="4000" dirty="0" smtClean="0">
                <a:solidFill>
                  <a:srgbClr val="3333CC"/>
                </a:solidFill>
              </a:rPr>
              <a:t>Norme</a:t>
            </a:r>
          </a:p>
          <a:p>
            <a:pPr algn="ctr">
              <a:defRPr/>
            </a:pPr>
            <a:endParaRPr lang="it-IT" sz="4000" dirty="0" smtClean="0">
              <a:solidFill>
                <a:srgbClr val="3333CC"/>
              </a:solidFill>
            </a:endParaRPr>
          </a:p>
          <a:p>
            <a:pPr algn="ctr">
              <a:defRPr/>
            </a:pPr>
            <a:r>
              <a:rPr lang="it-IT" sz="4000" dirty="0" smtClean="0">
                <a:solidFill>
                  <a:srgbClr val="3333CC"/>
                </a:solidFill>
              </a:rPr>
              <a:t>UNI </a:t>
            </a:r>
          </a:p>
          <a:p>
            <a:pPr algn="ctr">
              <a:defRPr/>
            </a:pPr>
            <a:r>
              <a:rPr lang="it-IT" sz="4000" dirty="0" smtClean="0">
                <a:solidFill>
                  <a:srgbClr val="3333CC"/>
                </a:solidFill>
              </a:rPr>
              <a:t>CEI</a:t>
            </a:r>
          </a:p>
          <a:p>
            <a:pPr algn="ctr">
              <a:defRPr/>
            </a:pPr>
            <a:r>
              <a:rPr lang="it-IT" sz="4000" dirty="0" smtClean="0">
                <a:solidFill>
                  <a:srgbClr val="3333CC"/>
                </a:solidFill>
              </a:rPr>
              <a:t>ICRP</a:t>
            </a:r>
            <a:endParaRPr lang="it-IT" sz="4000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0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358775" y="358775"/>
            <a:ext cx="8385175" cy="611822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it-IT" sz="4000" u="sng" dirty="0">
                <a:solidFill>
                  <a:srgbClr val="3333CC"/>
                </a:solidFill>
              </a:rPr>
              <a:t>Linee guida</a:t>
            </a:r>
            <a:br>
              <a:rPr lang="it-IT" sz="4000" u="sng" dirty="0">
                <a:solidFill>
                  <a:srgbClr val="3333CC"/>
                </a:solidFill>
              </a:rPr>
            </a:br>
            <a:r>
              <a:rPr lang="it-IT" sz="4000" u="sng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it-IT" sz="4000" u="sng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it-IT" sz="4000" dirty="0">
                <a:solidFill>
                  <a:srgbClr val="3333CC"/>
                </a:solidFill>
              </a:rPr>
              <a:t>Atti di indirizzo e coordinamento emanati da Enti </a:t>
            </a:r>
            <a:br>
              <a:rPr lang="it-IT" sz="4000" dirty="0">
                <a:solidFill>
                  <a:srgbClr val="3333CC"/>
                </a:solidFill>
              </a:rPr>
            </a:br>
            <a:r>
              <a:rPr lang="it-IT" sz="4000" dirty="0">
                <a:solidFill>
                  <a:srgbClr val="3333CC"/>
                </a:solidFill>
              </a:rPr>
              <a:t>interessati alla materia </a:t>
            </a:r>
            <a:br>
              <a:rPr lang="it-IT" sz="4000" dirty="0">
                <a:solidFill>
                  <a:srgbClr val="3333CC"/>
                </a:solidFill>
              </a:rPr>
            </a:br>
            <a:r>
              <a:rPr lang="it-IT" sz="4000" dirty="0">
                <a:solidFill>
                  <a:srgbClr val="3333CC"/>
                </a:solidFill>
              </a:rPr>
              <a:t>(regioni – </a:t>
            </a:r>
            <a:r>
              <a:rPr lang="it-IT" sz="4000" dirty="0" err="1">
                <a:solidFill>
                  <a:srgbClr val="3333CC"/>
                </a:solidFill>
              </a:rPr>
              <a:t>inail</a:t>
            </a:r>
            <a:r>
              <a:rPr lang="it-IT" sz="4000" dirty="0">
                <a:solidFill>
                  <a:srgbClr val="3333CC"/>
                </a:solidFill>
              </a:rPr>
              <a:t> – </a:t>
            </a:r>
            <a:r>
              <a:rPr lang="it-IT" sz="4000" dirty="0" err="1">
                <a:solidFill>
                  <a:srgbClr val="3333CC"/>
                </a:solidFill>
              </a:rPr>
              <a:t>ispesl</a:t>
            </a:r>
            <a:r>
              <a:rPr lang="it-IT" sz="4000" dirty="0">
                <a:solidFill>
                  <a:srgbClr val="3333CC"/>
                </a:solidFill>
              </a:rPr>
              <a:t> </a:t>
            </a:r>
            <a:r>
              <a:rPr lang="it-IT" sz="4000" dirty="0" smtClean="0">
                <a:solidFill>
                  <a:srgbClr val="3333CC"/>
                </a:solidFill>
              </a:rPr>
              <a:t>– </a:t>
            </a:r>
            <a:r>
              <a:rPr lang="it-IT" sz="4000" dirty="0" err="1" smtClean="0">
                <a:solidFill>
                  <a:srgbClr val="3333CC"/>
                </a:solidFill>
              </a:rPr>
              <a:t>Icrp</a:t>
            </a:r>
            <a:r>
              <a:rPr lang="it-IT" sz="4000" dirty="0" smtClean="0">
                <a:solidFill>
                  <a:srgbClr val="3333CC"/>
                </a:solidFill>
              </a:rPr>
              <a:t> - </a:t>
            </a:r>
            <a:r>
              <a:rPr lang="it-IT" sz="4000" dirty="0" err="1" smtClean="0">
                <a:solidFill>
                  <a:srgbClr val="3333CC"/>
                </a:solidFill>
              </a:rPr>
              <a:t>ecc</a:t>
            </a:r>
            <a:r>
              <a:rPr lang="it-IT" sz="4000" dirty="0">
                <a:solidFill>
                  <a:srgbClr val="3333CC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3327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358775" y="358775"/>
            <a:ext cx="8385175" cy="611822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it-IT" sz="4000" dirty="0">
                <a:solidFill>
                  <a:srgbClr val="3333CC"/>
                </a:solidFill>
              </a:rPr>
              <a:t>Le apparecchiature elettriche </a:t>
            </a:r>
            <a:r>
              <a:rPr lang="it-IT" sz="4000" dirty="0" smtClean="0">
                <a:solidFill>
                  <a:srgbClr val="3333CC"/>
                </a:solidFill>
              </a:rPr>
              <a:t>devono </a:t>
            </a:r>
            <a:r>
              <a:rPr lang="it-IT" sz="4000" dirty="0">
                <a:solidFill>
                  <a:srgbClr val="3333CC"/>
                </a:solidFill>
              </a:rPr>
              <a:t>essere collegate elettricamente a terra </a:t>
            </a:r>
            <a:endParaRPr lang="it-IT" sz="4000" dirty="0" smtClean="0">
              <a:solidFill>
                <a:srgbClr val="3333CC"/>
              </a:solidFill>
            </a:endParaRPr>
          </a:p>
          <a:p>
            <a:pPr algn="ctr">
              <a:defRPr/>
            </a:pPr>
            <a:endParaRPr lang="it-IT" sz="4000" dirty="0">
              <a:solidFill>
                <a:srgbClr val="3333CC"/>
              </a:solidFill>
            </a:endParaRPr>
          </a:p>
          <a:p>
            <a:pPr algn="ctr">
              <a:defRPr/>
            </a:pPr>
            <a:r>
              <a:rPr lang="it-IT" sz="4000" dirty="0" smtClean="0">
                <a:solidFill>
                  <a:srgbClr val="3333CC"/>
                </a:solidFill>
              </a:rPr>
              <a:t>L’impianto </a:t>
            </a:r>
            <a:r>
              <a:rPr lang="it-IT" sz="4000" dirty="0">
                <a:solidFill>
                  <a:srgbClr val="3333CC"/>
                </a:solidFill>
              </a:rPr>
              <a:t>deve essere </a:t>
            </a:r>
            <a:r>
              <a:rPr lang="it-IT" sz="4000" dirty="0" smtClean="0">
                <a:solidFill>
                  <a:srgbClr val="3333CC"/>
                </a:solidFill>
              </a:rPr>
              <a:t>    denunciato </a:t>
            </a:r>
            <a:r>
              <a:rPr lang="it-IT" sz="4000" dirty="0">
                <a:solidFill>
                  <a:srgbClr val="3333CC"/>
                </a:solidFill>
              </a:rPr>
              <a:t>alla AUSL</a:t>
            </a:r>
            <a:br>
              <a:rPr lang="it-IT" sz="4000" dirty="0">
                <a:solidFill>
                  <a:srgbClr val="3333CC"/>
                </a:solidFill>
              </a:rPr>
            </a:br>
            <a:endParaRPr lang="it-IT" sz="4000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56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358775"/>
            <a:ext cx="8385175" cy="611822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it-IT" sz="4800" dirty="0" smtClean="0">
                <a:solidFill>
                  <a:srgbClr val="3333CC"/>
                </a:solidFill>
              </a:rPr>
              <a:t>L’impianto deve essere verificato ogni 5 anni</a:t>
            </a:r>
            <a:br>
              <a:rPr lang="it-IT" sz="4800" dirty="0" smtClean="0">
                <a:solidFill>
                  <a:srgbClr val="3333CC"/>
                </a:solidFill>
              </a:rPr>
            </a:br>
            <a:r>
              <a:rPr lang="it-IT" sz="4800" dirty="0">
                <a:solidFill>
                  <a:srgbClr val="3333CC"/>
                </a:solidFill>
              </a:rPr>
              <a:t/>
            </a:r>
            <a:br>
              <a:rPr lang="it-IT" sz="4800" dirty="0">
                <a:solidFill>
                  <a:srgbClr val="3333CC"/>
                </a:solidFill>
              </a:rPr>
            </a:br>
            <a:r>
              <a:rPr lang="it-IT" sz="4800" dirty="0" smtClean="0">
                <a:solidFill>
                  <a:srgbClr val="3333CC"/>
                </a:solidFill>
              </a:rPr>
              <a:t>Ogni 2 anni nei locali ad uso medico, nei cantieri e attività a rischio incendio</a:t>
            </a:r>
          </a:p>
        </p:txBody>
      </p:sp>
    </p:spTree>
    <p:extLst>
      <p:ext uri="{BB962C8B-B14F-4D97-AF65-F5344CB8AC3E}">
        <p14:creationId xmlns:p14="http://schemas.microsoft.com/office/powerpoint/2010/main" val="57099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358775"/>
            <a:ext cx="8385175" cy="611822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it-IT" sz="5400" dirty="0" smtClean="0">
                <a:solidFill>
                  <a:srgbClr val="3333CC"/>
                </a:solidFill>
              </a:rPr>
              <a:t>Delega delle funzioni</a:t>
            </a:r>
            <a:r>
              <a:rPr lang="it-IT" sz="4000" dirty="0" smtClean="0">
                <a:solidFill>
                  <a:srgbClr val="3333CC"/>
                </a:solidFill>
              </a:rPr>
              <a:t/>
            </a:r>
            <a:br>
              <a:rPr lang="it-IT" sz="4000" dirty="0" smtClean="0">
                <a:solidFill>
                  <a:srgbClr val="3333CC"/>
                </a:solidFill>
              </a:rPr>
            </a:br>
            <a:r>
              <a:rPr lang="it-IT" sz="3200" dirty="0" smtClean="0">
                <a:solidFill>
                  <a:srgbClr val="3333CC"/>
                </a:solidFill>
              </a:rPr>
              <a:t/>
            </a:r>
            <a:br>
              <a:rPr lang="it-IT" sz="3200" dirty="0" smtClean="0">
                <a:solidFill>
                  <a:srgbClr val="3333CC"/>
                </a:solidFill>
              </a:rPr>
            </a:br>
            <a:r>
              <a:rPr lang="it-IT" sz="3200" dirty="0" smtClean="0">
                <a:solidFill>
                  <a:srgbClr val="3333CC"/>
                </a:solidFill>
              </a:rPr>
              <a:t/>
            </a:r>
            <a:br>
              <a:rPr lang="it-IT" sz="3200" dirty="0" smtClean="0">
                <a:solidFill>
                  <a:srgbClr val="3333CC"/>
                </a:solidFill>
              </a:rPr>
            </a:br>
            <a:r>
              <a:rPr lang="it-IT" sz="3600" dirty="0" smtClean="0">
                <a:solidFill>
                  <a:srgbClr val="3333CC"/>
                </a:solidFill>
              </a:rPr>
              <a:t>Il «TU» detta finalmente le condizioni di validità delle deleghe di finzioni in materia di sicurezza ed igiene del lavoro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358775"/>
            <a:ext cx="8385175" cy="611822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it-IT" sz="3600" smtClean="0">
                <a:solidFill>
                  <a:srgbClr val="3333CC"/>
                </a:solidFill>
              </a:rPr>
              <a:t>E’ obbligatoria la forma scritta </a:t>
            </a:r>
            <a:br>
              <a:rPr lang="it-IT" sz="3600" smtClean="0">
                <a:solidFill>
                  <a:srgbClr val="3333CC"/>
                </a:solidFill>
              </a:rPr>
            </a:br>
            <a:r>
              <a:rPr lang="it-IT" sz="3600" smtClean="0">
                <a:solidFill>
                  <a:srgbClr val="3333CC"/>
                </a:solidFill>
              </a:rPr>
              <a:t/>
            </a:r>
            <a:br>
              <a:rPr lang="it-IT" sz="3600" smtClean="0">
                <a:solidFill>
                  <a:srgbClr val="3333CC"/>
                </a:solidFill>
              </a:rPr>
            </a:br>
            <a:r>
              <a:rPr lang="it-IT" sz="3600" smtClean="0">
                <a:solidFill>
                  <a:srgbClr val="3333CC"/>
                </a:solidFill>
              </a:rPr>
              <a:t>deve essere dettagliata </a:t>
            </a:r>
            <a:br>
              <a:rPr lang="it-IT" sz="3600" smtClean="0">
                <a:solidFill>
                  <a:srgbClr val="3333CC"/>
                </a:solidFill>
              </a:rPr>
            </a:br>
            <a:r>
              <a:rPr lang="it-IT" sz="3600" smtClean="0">
                <a:solidFill>
                  <a:srgbClr val="3333CC"/>
                </a:solidFill>
              </a:rPr>
              <a:t/>
            </a:r>
            <a:br>
              <a:rPr lang="it-IT" sz="3600" smtClean="0">
                <a:solidFill>
                  <a:srgbClr val="3333CC"/>
                </a:solidFill>
              </a:rPr>
            </a:br>
            <a:r>
              <a:rPr lang="it-IT" sz="3600" smtClean="0">
                <a:solidFill>
                  <a:srgbClr val="3333CC"/>
                </a:solidFill>
              </a:rPr>
              <a:t>deve avere data certa</a:t>
            </a:r>
            <a:br>
              <a:rPr lang="it-IT" sz="3600" smtClean="0">
                <a:solidFill>
                  <a:srgbClr val="3333CC"/>
                </a:solidFill>
              </a:rPr>
            </a:br>
            <a:r>
              <a:rPr lang="it-IT" sz="3600" smtClean="0">
                <a:solidFill>
                  <a:srgbClr val="3333CC"/>
                </a:solidFill>
              </a:rPr>
              <a:t/>
            </a:r>
            <a:br>
              <a:rPr lang="it-IT" sz="3600" smtClean="0">
                <a:solidFill>
                  <a:srgbClr val="3333CC"/>
                </a:solidFill>
              </a:rPr>
            </a:br>
            <a:r>
              <a:rPr lang="it-IT" sz="3600" smtClean="0">
                <a:solidFill>
                  <a:srgbClr val="3333CC"/>
                </a:solidFill>
              </a:rPr>
              <a:t>deve essere accettata dal delegato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358775"/>
            <a:ext cx="8385175" cy="611822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it-IT" sz="3600" smtClean="0">
                <a:solidFill>
                  <a:srgbClr val="3333CC"/>
                </a:solidFill>
              </a:rPr>
              <a:t>La persona delegata deve essere in </a:t>
            </a:r>
            <a:br>
              <a:rPr lang="it-IT" sz="3600" smtClean="0">
                <a:solidFill>
                  <a:srgbClr val="3333CC"/>
                </a:solidFill>
              </a:rPr>
            </a:br>
            <a:r>
              <a:rPr lang="it-IT" sz="3600" smtClean="0">
                <a:solidFill>
                  <a:srgbClr val="3333CC"/>
                </a:solidFill>
              </a:rPr>
              <a:t/>
            </a:r>
            <a:br>
              <a:rPr lang="it-IT" sz="3600" smtClean="0">
                <a:solidFill>
                  <a:srgbClr val="3333CC"/>
                </a:solidFill>
              </a:rPr>
            </a:br>
            <a:r>
              <a:rPr lang="it-IT" sz="3600" smtClean="0">
                <a:solidFill>
                  <a:srgbClr val="3333CC"/>
                </a:solidFill>
              </a:rPr>
              <a:t>possesso di tutti i requisiti di </a:t>
            </a:r>
            <a:br>
              <a:rPr lang="it-IT" sz="3600" smtClean="0">
                <a:solidFill>
                  <a:srgbClr val="3333CC"/>
                </a:solidFill>
              </a:rPr>
            </a:br>
            <a:r>
              <a:rPr lang="it-IT" sz="3600" smtClean="0">
                <a:solidFill>
                  <a:srgbClr val="3333CC"/>
                </a:solidFill>
              </a:rPr>
              <a:t/>
            </a:r>
            <a:br>
              <a:rPr lang="it-IT" sz="3600" smtClean="0">
                <a:solidFill>
                  <a:srgbClr val="3333CC"/>
                </a:solidFill>
              </a:rPr>
            </a:br>
            <a:r>
              <a:rPr lang="it-IT" sz="3600" smtClean="0">
                <a:solidFill>
                  <a:srgbClr val="3333CC"/>
                </a:solidFill>
              </a:rPr>
              <a:t>professionalità ed esperienza </a:t>
            </a:r>
            <a:br>
              <a:rPr lang="it-IT" sz="3600" smtClean="0">
                <a:solidFill>
                  <a:srgbClr val="3333CC"/>
                </a:solidFill>
              </a:rPr>
            </a:br>
            <a:r>
              <a:rPr lang="it-IT" sz="3600" smtClean="0">
                <a:solidFill>
                  <a:srgbClr val="3333CC"/>
                </a:solidFill>
              </a:rPr>
              <a:t/>
            </a:r>
            <a:br>
              <a:rPr lang="it-IT" sz="3600" smtClean="0">
                <a:solidFill>
                  <a:srgbClr val="3333CC"/>
                </a:solidFill>
              </a:rPr>
            </a:br>
            <a:r>
              <a:rPr lang="it-IT" sz="3600" smtClean="0">
                <a:solidFill>
                  <a:srgbClr val="3333CC"/>
                </a:solidFill>
              </a:rPr>
              <a:t>oggetto della delega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358775"/>
            <a:ext cx="8385175" cy="611822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it-IT" sz="3600" dirty="0" smtClean="0">
                <a:solidFill>
                  <a:srgbClr val="3333CC"/>
                </a:solidFill>
              </a:rPr>
              <a:t>La delega deve attribuire alla persona delegata tutti i poteri </a:t>
            </a:r>
            <a:r>
              <a:rPr lang="it-IT" sz="3600" dirty="0" smtClean="0">
                <a:solidFill>
                  <a:srgbClr val="3333CC"/>
                </a:solidFill>
              </a:rPr>
              <a:t>di organizzazione</a:t>
            </a:r>
            <a:r>
              <a:rPr lang="it-IT" sz="3600" dirty="0" smtClean="0">
                <a:solidFill>
                  <a:srgbClr val="3333CC"/>
                </a:solidFill>
              </a:rPr>
              <a:t>, gestione e controllo finalizzati all’espletamento delle funzioni delegate</a:t>
            </a:r>
            <a:br>
              <a:rPr lang="it-IT" sz="3600" dirty="0" smtClean="0">
                <a:solidFill>
                  <a:srgbClr val="3333CC"/>
                </a:solidFill>
              </a:rPr>
            </a:br>
            <a:r>
              <a:rPr lang="it-IT" sz="3600" dirty="0" smtClean="0">
                <a:solidFill>
                  <a:srgbClr val="3333CC"/>
                </a:solidFill>
              </a:rPr>
              <a:t/>
            </a:r>
            <a:br>
              <a:rPr lang="it-IT" sz="3600" dirty="0" smtClean="0">
                <a:solidFill>
                  <a:srgbClr val="3333CC"/>
                </a:solidFill>
              </a:rPr>
            </a:br>
            <a:r>
              <a:rPr lang="it-IT" sz="3600" dirty="0" smtClean="0">
                <a:solidFill>
                  <a:srgbClr val="3333CC"/>
                </a:solidFill>
              </a:rPr>
              <a:t/>
            </a:r>
            <a:br>
              <a:rPr lang="it-IT" sz="3600" dirty="0" smtClean="0">
                <a:solidFill>
                  <a:srgbClr val="3333CC"/>
                </a:solidFill>
              </a:rPr>
            </a:br>
            <a:r>
              <a:rPr lang="it-IT" sz="3600" dirty="0" smtClean="0">
                <a:solidFill>
                  <a:srgbClr val="3333CC"/>
                </a:solidFill>
              </a:rPr>
              <a:t>Nonché l’autonomia di spesa necessaria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358775"/>
            <a:ext cx="8385175" cy="611822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3333CC"/>
                </a:solidFill>
              </a:rPr>
              <a:t>Permane in capo al datore di lavoro </a:t>
            </a:r>
            <a:br>
              <a:rPr lang="it-IT" sz="4000" dirty="0" smtClean="0">
                <a:solidFill>
                  <a:srgbClr val="3333CC"/>
                </a:solidFill>
              </a:rPr>
            </a:br>
            <a:r>
              <a:rPr lang="it-IT" sz="4000" dirty="0" smtClean="0">
                <a:solidFill>
                  <a:srgbClr val="3333CC"/>
                </a:solidFill>
              </a:rPr>
              <a:t/>
            </a:r>
            <a:br>
              <a:rPr lang="it-IT" sz="4000" dirty="0" smtClean="0">
                <a:solidFill>
                  <a:srgbClr val="3333CC"/>
                </a:solidFill>
              </a:rPr>
            </a:br>
            <a:r>
              <a:rPr lang="it-IT" sz="4000" dirty="0" smtClean="0">
                <a:solidFill>
                  <a:srgbClr val="3333CC"/>
                </a:solidFill>
              </a:rPr>
              <a:t>la responsabilità relativa all’obbligo </a:t>
            </a:r>
            <a:br>
              <a:rPr lang="it-IT" sz="4000" dirty="0" smtClean="0">
                <a:solidFill>
                  <a:srgbClr val="3333CC"/>
                </a:solidFill>
              </a:rPr>
            </a:br>
            <a:r>
              <a:rPr lang="it-IT" sz="4000" dirty="0" smtClean="0">
                <a:solidFill>
                  <a:srgbClr val="3333CC"/>
                </a:solidFill>
              </a:rPr>
              <a:t/>
            </a:r>
            <a:br>
              <a:rPr lang="it-IT" sz="4000" dirty="0" smtClean="0">
                <a:solidFill>
                  <a:srgbClr val="3333CC"/>
                </a:solidFill>
              </a:rPr>
            </a:br>
            <a:r>
              <a:rPr lang="it-IT" sz="4000" dirty="0" smtClean="0">
                <a:solidFill>
                  <a:srgbClr val="3333CC"/>
                </a:solidFill>
              </a:rPr>
              <a:t>di vigilanza sul corretto </a:t>
            </a:r>
            <a:br>
              <a:rPr lang="it-IT" sz="4000" dirty="0" smtClean="0">
                <a:solidFill>
                  <a:srgbClr val="3333CC"/>
                </a:solidFill>
              </a:rPr>
            </a:br>
            <a:r>
              <a:rPr lang="it-IT" sz="4000" dirty="0" smtClean="0">
                <a:solidFill>
                  <a:srgbClr val="3333CC"/>
                </a:solidFill>
              </a:rPr>
              <a:t/>
            </a:r>
            <a:br>
              <a:rPr lang="it-IT" sz="4000" dirty="0" smtClean="0">
                <a:solidFill>
                  <a:srgbClr val="3333CC"/>
                </a:solidFill>
              </a:rPr>
            </a:br>
            <a:r>
              <a:rPr lang="it-IT" sz="4000" dirty="0" smtClean="0">
                <a:solidFill>
                  <a:srgbClr val="3333CC"/>
                </a:solidFill>
              </a:rPr>
              <a:t>espletamento delle deleghe</a:t>
            </a:r>
            <a:r>
              <a:rPr lang="it-IT" sz="3600" dirty="0" smtClean="0">
                <a:solidFill>
                  <a:srgbClr val="3333CC"/>
                </a:solidFill>
              </a:rPr>
              <a:t> </a:t>
            </a:r>
            <a:endParaRPr lang="it-IT" sz="2800" dirty="0" smtClean="0">
              <a:solidFill>
                <a:srgbClr val="33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358775"/>
            <a:ext cx="8385175" cy="611822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it-IT" sz="5400" smtClean="0">
                <a:solidFill>
                  <a:srgbClr val="3333CC"/>
                </a:solidFill>
              </a:rPr>
              <a:t>Funzioni non delegabili</a:t>
            </a:r>
            <a:br>
              <a:rPr lang="it-IT" sz="5400" smtClean="0">
                <a:solidFill>
                  <a:srgbClr val="3333CC"/>
                </a:solidFill>
              </a:rPr>
            </a:br>
            <a:r>
              <a:rPr lang="it-IT" sz="5400" smtClean="0">
                <a:solidFill>
                  <a:srgbClr val="3333CC"/>
                </a:solidFill>
              </a:rPr>
              <a:t>ai sensi del TU</a:t>
            </a:r>
            <a:r>
              <a:rPr lang="it-IT" sz="3600" smtClean="0">
                <a:solidFill>
                  <a:srgbClr val="3333CC"/>
                </a:solidFill>
              </a:rPr>
              <a:t/>
            </a:r>
            <a:br>
              <a:rPr lang="it-IT" sz="3600" smtClean="0">
                <a:solidFill>
                  <a:srgbClr val="3333CC"/>
                </a:solidFill>
              </a:rPr>
            </a:br>
            <a:r>
              <a:rPr lang="it-IT" sz="3600" smtClean="0">
                <a:solidFill>
                  <a:srgbClr val="3333CC"/>
                </a:solidFill>
              </a:rPr>
              <a:t/>
            </a:r>
            <a:br>
              <a:rPr lang="it-IT" sz="3600" smtClean="0">
                <a:solidFill>
                  <a:srgbClr val="3333CC"/>
                </a:solidFill>
              </a:rPr>
            </a:br>
            <a:r>
              <a:rPr lang="it-IT" sz="3600" smtClean="0">
                <a:solidFill>
                  <a:srgbClr val="3333CC"/>
                </a:solidFill>
              </a:rPr>
              <a:t>Valutazione dei rischi ed elaborazione del Documento di Valutazione dei Rischi</a:t>
            </a:r>
            <a:br>
              <a:rPr lang="it-IT" sz="3600" smtClean="0">
                <a:solidFill>
                  <a:srgbClr val="3333CC"/>
                </a:solidFill>
              </a:rPr>
            </a:br>
            <a:r>
              <a:rPr lang="it-IT" sz="3600" smtClean="0">
                <a:solidFill>
                  <a:srgbClr val="3333CC"/>
                </a:solidFill>
              </a:rPr>
              <a:t/>
            </a:r>
            <a:br>
              <a:rPr lang="it-IT" sz="3600" smtClean="0">
                <a:solidFill>
                  <a:srgbClr val="3333CC"/>
                </a:solidFill>
              </a:rPr>
            </a:br>
            <a:r>
              <a:rPr lang="it-IT" sz="3600" smtClean="0">
                <a:solidFill>
                  <a:srgbClr val="3333CC"/>
                </a:solidFill>
              </a:rPr>
              <a:t>Designazione del Responsabile del Servizio di Prevenzione e Protezione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8385175" cy="6118225"/>
          </a:xfrm>
          <a:solidFill>
            <a:srgbClr val="FFFF99"/>
          </a:solidFill>
          <a:ln/>
        </p:spPr>
        <p:txBody>
          <a:bodyPr/>
          <a:lstStyle/>
          <a:p>
            <a:r>
              <a:rPr lang="it-IT" sz="3600" dirty="0">
                <a:solidFill>
                  <a:srgbClr val="CC0000"/>
                </a:solidFill>
              </a:rPr>
              <a:t>L</a:t>
            </a:r>
            <a:r>
              <a:rPr lang="it-IT" sz="3600" dirty="0">
                <a:solidFill>
                  <a:srgbClr val="3333CC"/>
                </a:solidFill>
              </a:rPr>
              <a:t>avori con cassoni in aria compressa </a:t>
            </a:r>
            <a:br>
              <a:rPr lang="it-IT" sz="3600" dirty="0">
                <a:solidFill>
                  <a:srgbClr val="3333CC"/>
                </a:solidFill>
              </a:rPr>
            </a:br>
            <a:r>
              <a:rPr lang="it-IT" sz="3600" dirty="0">
                <a:solidFill>
                  <a:srgbClr val="CC0000"/>
                </a:solidFill>
              </a:rPr>
              <a:t>L</a:t>
            </a:r>
            <a:r>
              <a:rPr lang="it-IT" sz="3600" dirty="0">
                <a:solidFill>
                  <a:srgbClr val="3333CC"/>
                </a:solidFill>
              </a:rPr>
              <a:t>avori subacquei</a:t>
            </a:r>
            <a:br>
              <a:rPr lang="it-IT" sz="3600" dirty="0">
                <a:solidFill>
                  <a:srgbClr val="3333CC"/>
                </a:solidFill>
              </a:rPr>
            </a:br>
            <a:r>
              <a:rPr lang="it-IT" sz="3600" dirty="0" smtClean="0">
                <a:solidFill>
                  <a:srgbClr val="FF0000"/>
                </a:solidFill>
              </a:rPr>
              <a:t>L</a:t>
            </a:r>
            <a:r>
              <a:rPr lang="it-IT" sz="3600" dirty="0" smtClean="0">
                <a:solidFill>
                  <a:srgbClr val="3333CC"/>
                </a:solidFill>
              </a:rPr>
              <a:t>avori ferroviari</a:t>
            </a:r>
            <a:r>
              <a:rPr lang="it-IT" sz="3600" dirty="0">
                <a:solidFill>
                  <a:srgbClr val="3333CC"/>
                </a:solidFill>
              </a:rPr>
              <a:t/>
            </a:r>
            <a:br>
              <a:rPr lang="it-IT" sz="3600" dirty="0">
                <a:solidFill>
                  <a:srgbClr val="3333CC"/>
                </a:solidFill>
              </a:rPr>
            </a:br>
            <a:r>
              <a:rPr lang="it-IT" sz="3600" dirty="0">
                <a:solidFill>
                  <a:srgbClr val="CC0000"/>
                </a:solidFill>
              </a:rPr>
              <a:t>V</a:t>
            </a:r>
            <a:r>
              <a:rPr lang="it-IT" sz="3600" dirty="0">
                <a:solidFill>
                  <a:srgbClr val="3333CC"/>
                </a:solidFill>
              </a:rPr>
              <a:t>erifiche sugli ascensori e montacarichi in az. Industriali ed agricole</a:t>
            </a:r>
            <a:br>
              <a:rPr lang="it-IT" sz="3600" dirty="0">
                <a:solidFill>
                  <a:srgbClr val="3333CC"/>
                </a:solidFill>
              </a:rPr>
            </a:br>
            <a:r>
              <a:rPr lang="it-IT" sz="3600" dirty="0">
                <a:solidFill>
                  <a:srgbClr val="CC0000"/>
                </a:solidFill>
              </a:rPr>
              <a:t>D</a:t>
            </a:r>
            <a:r>
              <a:rPr lang="it-IT" sz="3600" dirty="0">
                <a:solidFill>
                  <a:srgbClr val="3333CC"/>
                </a:solidFill>
              </a:rPr>
              <a:t>irettiva macchine</a:t>
            </a:r>
            <a:br>
              <a:rPr lang="it-IT" sz="3600" dirty="0">
                <a:solidFill>
                  <a:srgbClr val="3333CC"/>
                </a:solidFill>
              </a:rPr>
            </a:br>
            <a:r>
              <a:rPr lang="it-IT" sz="3600" dirty="0">
                <a:solidFill>
                  <a:srgbClr val="CC0000"/>
                </a:solidFill>
              </a:rPr>
              <a:t>A</a:t>
            </a:r>
            <a:r>
              <a:rPr lang="it-IT" sz="3600" dirty="0">
                <a:solidFill>
                  <a:srgbClr val="3333CC"/>
                </a:solidFill>
              </a:rPr>
              <a:t>pparecchiature elettriche </a:t>
            </a:r>
            <a:endParaRPr lang="it-IT" sz="2800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91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358775"/>
            <a:ext cx="8385175" cy="611822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it-IT" sz="4800" dirty="0" smtClean="0">
                <a:solidFill>
                  <a:srgbClr val="3333CC"/>
                </a:solidFill>
              </a:rPr>
              <a:t>Il RSPP ha sostanzialmente solo una funzione di consulenza tecnica</a:t>
            </a:r>
          </a:p>
        </p:txBody>
      </p:sp>
    </p:spTree>
    <p:extLst>
      <p:ext uri="{BB962C8B-B14F-4D97-AF65-F5344CB8AC3E}">
        <p14:creationId xmlns:p14="http://schemas.microsoft.com/office/powerpoint/2010/main" val="13324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358775"/>
            <a:ext cx="8385175" cy="611822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it-IT" sz="4800" dirty="0" smtClean="0">
                <a:solidFill>
                  <a:srgbClr val="3333CC"/>
                </a:solidFill>
              </a:rPr>
              <a:t>In ogni caso è il </a:t>
            </a:r>
            <a:r>
              <a:rPr lang="it-IT" sz="4800" dirty="0" err="1" smtClean="0">
                <a:solidFill>
                  <a:srgbClr val="3333CC"/>
                </a:solidFill>
              </a:rPr>
              <a:t>DdL</a:t>
            </a:r>
            <a:r>
              <a:rPr lang="it-IT" sz="4800" dirty="0" smtClean="0">
                <a:solidFill>
                  <a:srgbClr val="3333CC"/>
                </a:solidFill>
              </a:rPr>
              <a:t>,           ed eventualmente                 la persona delegata,              a rispondere per l’inosservanza delle norme    in materia di sicurezza        sul lavoro </a:t>
            </a:r>
          </a:p>
        </p:txBody>
      </p:sp>
    </p:spTree>
    <p:extLst>
      <p:ext uri="{BB962C8B-B14F-4D97-AF65-F5344CB8AC3E}">
        <p14:creationId xmlns:p14="http://schemas.microsoft.com/office/powerpoint/2010/main" val="13324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358775"/>
            <a:ext cx="8385175" cy="611822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it-IT" sz="4800" dirty="0" smtClean="0">
                <a:solidFill>
                  <a:srgbClr val="3333CC"/>
                </a:solidFill>
              </a:rPr>
              <a:t>L’RSPP eventualmente risponde, indirettamente,      di imperizia ed incompetenza</a:t>
            </a:r>
          </a:p>
        </p:txBody>
      </p:sp>
    </p:spTree>
    <p:extLst>
      <p:ext uri="{BB962C8B-B14F-4D97-AF65-F5344CB8AC3E}">
        <p14:creationId xmlns:p14="http://schemas.microsoft.com/office/powerpoint/2010/main" val="13324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358775"/>
            <a:ext cx="8385175" cy="611822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3333CC"/>
                </a:solidFill>
              </a:rPr>
              <a:t>E’ consentito </a:t>
            </a:r>
            <a:br>
              <a:rPr lang="it-IT" sz="4000" dirty="0" smtClean="0">
                <a:solidFill>
                  <a:srgbClr val="3333CC"/>
                </a:solidFill>
              </a:rPr>
            </a:br>
            <a:r>
              <a:rPr lang="it-IT" sz="4000" dirty="0" smtClean="0">
                <a:solidFill>
                  <a:srgbClr val="3333CC"/>
                </a:solidFill>
              </a:rPr>
              <a:t>al datore di lavoro </a:t>
            </a:r>
            <a:br>
              <a:rPr lang="it-IT" sz="4000" dirty="0" smtClean="0">
                <a:solidFill>
                  <a:srgbClr val="3333CC"/>
                </a:solidFill>
              </a:rPr>
            </a:br>
            <a:r>
              <a:rPr lang="it-IT" sz="4000" dirty="0" smtClean="0">
                <a:solidFill>
                  <a:srgbClr val="3333CC"/>
                </a:solidFill>
              </a:rPr>
              <a:t>di svolgere in proprio </a:t>
            </a:r>
            <a:br>
              <a:rPr lang="it-IT" sz="4000" dirty="0" smtClean="0">
                <a:solidFill>
                  <a:srgbClr val="3333CC"/>
                </a:solidFill>
              </a:rPr>
            </a:br>
            <a:r>
              <a:rPr lang="it-IT" sz="4000" dirty="0" smtClean="0">
                <a:solidFill>
                  <a:srgbClr val="3333CC"/>
                </a:solidFill>
              </a:rPr>
              <a:t>i compiti di RSPP </a:t>
            </a:r>
            <a:br>
              <a:rPr lang="it-IT" sz="4000" dirty="0" smtClean="0">
                <a:solidFill>
                  <a:srgbClr val="3333CC"/>
                </a:solidFill>
              </a:rPr>
            </a:br>
            <a:r>
              <a:rPr lang="it-IT" sz="4000" dirty="0" smtClean="0">
                <a:solidFill>
                  <a:srgbClr val="3333CC"/>
                </a:solidFill>
              </a:rPr>
              <a:t>nei seguenti casi: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358775"/>
            <a:ext cx="8385175" cy="611822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it-IT" sz="3600" smtClean="0">
                <a:solidFill>
                  <a:srgbClr val="3333CC"/>
                </a:solidFill>
              </a:rPr>
              <a:t/>
            </a:r>
            <a:br>
              <a:rPr lang="it-IT" sz="3600" smtClean="0">
                <a:solidFill>
                  <a:srgbClr val="3333CC"/>
                </a:solidFill>
              </a:rPr>
            </a:br>
            <a:r>
              <a:rPr lang="it-IT" sz="3600" smtClean="0">
                <a:solidFill>
                  <a:srgbClr val="3333CC"/>
                </a:solidFill>
              </a:rPr>
              <a:t>Aziende </a:t>
            </a:r>
            <a:br>
              <a:rPr lang="it-IT" sz="3600" smtClean="0">
                <a:solidFill>
                  <a:srgbClr val="3333CC"/>
                </a:solidFill>
              </a:rPr>
            </a:br>
            <a:r>
              <a:rPr lang="it-IT" sz="3600" smtClean="0">
                <a:solidFill>
                  <a:srgbClr val="3333CC"/>
                </a:solidFill>
              </a:rPr>
              <a:t>Industriali ed artigiane fino a 30 addetti</a:t>
            </a:r>
            <a:br>
              <a:rPr lang="it-IT" sz="3600" smtClean="0">
                <a:solidFill>
                  <a:srgbClr val="3333CC"/>
                </a:solidFill>
              </a:rPr>
            </a:br>
            <a:r>
              <a:rPr lang="it-IT" sz="3600" smtClean="0">
                <a:solidFill>
                  <a:srgbClr val="3333CC"/>
                </a:solidFill>
              </a:rPr>
              <a:t>Agricole e zootecniche fino a </a:t>
            </a:r>
            <a:r>
              <a:rPr lang="it-IT" sz="3600" b="1" smtClean="0">
                <a:solidFill>
                  <a:srgbClr val="3333CC"/>
                </a:solidFill>
              </a:rPr>
              <a:t>30</a:t>
            </a:r>
            <a:r>
              <a:rPr lang="it-IT" sz="3600" smtClean="0">
                <a:solidFill>
                  <a:srgbClr val="3333CC"/>
                </a:solidFill>
              </a:rPr>
              <a:t> addetti</a:t>
            </a:r>
            <a:br>
              <a:rPr lang="it-IT" sz="3600" smtClean="0">
                <a:solidFill>
                  <a:srgbClr val="3333CC"/>
                </a:solidFill>
              </a:rPr>
            </a:br>
            <a:r>
              <a:rPr lang="it-IT" sz="3600" smtClean="0">
                <a:solidFill>
                  <a:srgbClr val="3333CC"/>
                </a:solidFill>
              </a:rPr>
              <a:t>Pesca fino a 20 addetti</a:t>
            </a:r>
            <a:br>
              <a:rPr lang="it-IT" sz="3600" smtClean="0">
                <a:solidFill>
                  <a:srgbClr val="3333CC"/>
                </a:solidFill>
              </a:rPr>
            </a:br>
            <a:r>
              <a:rPr lang="it-IT" sz="3600" smtClean="0">
                <a:solidFill>
                  <a:srgbClr val="3333CC"/>
                </a:solidFill>
              </a:rPr>
              <a:t>Altre fino a 200 addetti</a:t>
            </a:r>
            <a:endParaRPr lang="it-IT" sz="4000" smtClean="0">
              <a:solidFill>
                <a:srgbClr val="33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358775"/>
            <a:ext cx="8385175" cy="611822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CC0000"/>
                </a:solidFill>
              </a:rPr>
              <a:t>Altre definizioni </a:t>
            </a:r>
            <a:r>
              <a:rPr lang="it-IT" sz="4800" smtClean="0">
                <a:solidFill>
                  <a:srgbClr val="CC0000"/>
                </a:solidFill>
              </a:rPr>
              <a:t/>
            </a:r>
            <a:br>
              <a:rPr lang="it-IT" sz="4800" smtClean="0">
                <a:solidFill>
                  <a:srgbClr val="CC0000"/>
                </a:solidFill>
              </a:rPr>
            </a:br>
            <a:r>
              <a:rPr lang="it-IT" sz="4800" smtClean="0">
                <a:solidFill>
                  <a:srgbClr val="CC0000"/>
                </a:solidFill>
              </a:rPr>
              <a:t/>
            </a:r>
            <a:br>
              <a:rPr lang="it-IT" sz="4800" smtClean="0">
                <a:solidFill>
                  <a:srgbClr val="CC0000"/>
                </a:solidFill>
              </a:rPr>
            </a:br>
            <a:r>
              <a:rPr lang="it-IT" sz="4800" smtClean="0">
                <a:solidFill>
                  <a:srgbClr val="CC0000"/>
                </a:solidFill>
              </a:rPr>
              <a:t>I</a:t>
            </a:r>
            <a:r>
              <a:rPr lang="it-IT" sz="4800" smtClean="0">
                <a:solidFill>
                  <a:srgbClr val="3333CC"/>
                </a:solidFill>
              </a:rPr>
              <a:t>nformazione </a:t>
            </a:r>
            <a:br>
              <a:rPr lang="it-IT" sz="4800" smtClean="0">
                <a:solidFill>
                  <a:srgbClr val="3333CC"/>
                </a:solidFill>
              </a:rPr>
            </a:br>
            <a:r>
              <a:rPr lang="it-IT" sz="4800" smtClean="0">
                <a:solidFill>
                  <a:srgbClr val="3333CC"/>
                </a:solidFill>
              </a:rPr>
              <a:t/>
            </a:r>
            <a:br>
              <a:rPr lang="it-IT" sz="4800" smtClean="0">
                <a:solidFill>
                  <a:srgbClr val="3333CC"/>
                </a:solidFill>
              </a:rPr>
            </a:br>
            <a:r>
              <a:rPr lang="it-IT" sz="3600" smtClean="0">
                <a:solidFill>
                  <a:srgbClr val="3333CC"/>
                </a:solidFill>
              </a:rPr>
              <a:t>(notizie in merito ai rischi)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358775"/>
            <a:ext cx="8385175" cy="611822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CC0000"/>
                </a:solidFill>
              </a:rPr>
              <a:t>Altre definizioni </a:t>
            </a:r>
            <a:r>
              <a:rPr lang="it-IT" sz="4800" smtClean="0">
                <a:solidFill>
                  <a:srgbClr val="CC0000"/>
                </a:solidFill>
              </a:rPr>
              <a:t/>
            </a:r>
            <a:br>
              <a:rPr lang="it-IT" sz="4800" smtClean="0">
                <a:solidFill>
                  <a:srgbClr val="CC0000"/>
                </a:solidFill>
              </a:rPr>
            </a:br>
            <a:r>
              <a:rPr lang="it-IT" sz="4800" smtClean="0">
                <a:solidFill>
                  <a:srgbClr val="CC0000"/>
                </a:solidFill>
              </a:rPr>
              <a:t/>
            </a:r>
            <a:br>
              <a:rPr lang="it-IT" sz="4800" smtClean="0">
                <a:solidFill>
                  <a:srgbClr val="CC0000"/>
                </a:solidFill>
              </a:rPr>
            </a:br>
            <a:r>
              <a:rPr lang="it-IT" sz="4800" smtClean="0">
                <a:solidFill>
                  <a:srgbClr val="3333CC"/>
                </a:solidFill>
              </a:rPr>
              <a:t> </a:t>
            </a:r>
            <a:r>
              <a:rPr lang="it-IT" sz="4800" smtClean="0">
                <a:solidFill>
                  <a:srgbClr val="CC0000"/>
                </a:solidFill>
              </a:rPr>
              <a:t>F</a:t>
            </a:r>
            <a:r>
              <a:rPr lang="it-IT" sz="4800" smtClean="0">
                <a:solidFill>
                  <a:srgbClr val="3333CC"/>
                </a:solidFill>
              </a:rPr>
              <a:t>ormazione</a:t>
            </a:r>
            <a:br>
              <a:rPr lang="it-IT" sz="4800" smtClean="0">
                <a:solidFill>
                  <a:srgbClr val="3333CC"/>
                </a:solidFill>
              </a:rPr>
            </a:br>
            <a:r>
              <a:rPr lang="it-IT" sz="4800" smtClean="0">
                <a:solidFill>
                  <a:srgbClr val="3333CC"/>
                </a:solidFill>
              </a:rPr>
              <a:t> </a:t>
            </a:r>
            <a:br>
              <a:rPr lang="it-IT" sz="4800" smtClean="0">
                <a:solidFill>
                  <a:srgbClr val="3333CC"/>
                </a:solidFill>
              </a:rPr>
            </a:br>
            <a:r>
              <a:rPr lang="it-IT" sz="3600" smtClean="0">
                <a:solidFill>
                  <a:srgbClr val="3333CC"/>
                </a:solidFill>
              </a:rPr>
              <a:t>(comportamenti da tenere)</a:t>
            </a:r>
            <a:endParaRPr lang="it-IT" sz="4800" smtClean="0">
              <a:solidFill>
                <a:srgbClr val="33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358775"/>
            <a:ext cx="8385175" cy="611822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CC0000"/>
                </a:solidFill>
              </a:rPr>
              <a:t>Altre definizioni </a:t>
            </a:r>
            <a:r>
              <a:rPr lang="it-IT" sz="4800" smtClean="0">
                <a:solidFill>
                  <a:srgbClr val="CC0000"/>
                </a:solidFill>
              </a:rPr>
              <a:t/>
            </a:r>
            <a:br>
              <a:rPr lang="it-IT" sz="4800" smtClean="0">
                <a:solidFill>
                  <a:srgbClr val="CC0000"/>
                </a:solidFill>
              </a:rPr>
            </a:br>
            <a:r>
              <a:rPr lang="it-IT" sz="4800" smtClean="0">
                <a:solidFill>
                  <a:srgbClr val="CC0000"/>
                </a:solidFill>
              </a:rPr>
              <a:t/>
            </a:r>
            <a:br>
              <a:rPr lang="it-IT" sz="4800" smtClean="0">
                <a:solidFill>
                  <a:srgbClr val="CC0000"/>
                </a:solidFill>
              </a:rPr>
            </a:br>
            <a:r>
              <a:rPr lang="it-IT" sz="4800" smtClean="0">
                <a:solidFill>
                  <a:srgbClr val="CC0000"/>
                </a:solidFill>
              </a:rPr>
              <a:t>A</a:t>
            </a:r>
            <a:r>
              <a:rPr lang="it-IT" sz="4800" smtClean="0">
                <a:solidFill>
                  <a:srgbClr val="3333CC"/>
                </a:solidFill>
              </a:rPr>
              <a:t>ddestramento </a:t>
            </a:r>
            <a:br>
              <a:rPr lang="it-IT" sz="4800" smtClean="0">
                <a:solidFill>
                  <a:srgbClr val="3333CC"/>
                </a:solidFill>
              </a:rPr>
            </a:br>
            <a:r>
              <a:rPr lang="it-IT" sz="4800" smtClean="0">
                <a:solidFill>
                  <a:srgbClr val="3333CC"/>
                </a:solidFill>
              </a:rPr>
              <a:t/>
            </a:r>
            <a:br>
              <a:rPr lang="it-IT" sz="4800" smtClean="0">
                <a:solidFill>
                  <a:srgbClr val="3333CC"/>
                </a:solidFill>
              </a:rPr>
            </a:br>
            <a:r>
              <a:rPr lang="it-IT" sz="3600" smtClean="0">
                <a:solidFill>
                  <a:srgbClr val="3333CC"/>
                </a:solidFill>
              </a:rPr>
              <a:t>(modalità d’uso delle attrezzature)</a:t>
            </a:r>
            <a:endParaRPr lang="it-IT" sz="4800" smtClean="0">
              <a:solidFill>
                <a:srgbClr val="33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358775"/>
            <a:ext cx="8385175" cy="611822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it-IT" sz="4800" dirty="0" smtClean="0">
                <a:solidFill>
                  <a:srgbClr val="3333CC"/>
                </a:solidFill>
              </a:rPr>
              <a:t>Il personale occupato deve essere sottoposto a visita medica di idoneità all’assunzione ed alla cessazione del rapporto        di lavoro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358775"/>
            <a:ext cx="8385175" cy="611822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it-IT" sz="4800" dirty="0">
                <a:solidFill>
                  <a:srgbClr val="3333CC"/>
                </a:solidFill>
              </a:rPr>
              <a:t>A</a:t>
            </a:r>
            <a:r>
              <a:rPr lang="it-IT" sz="4800" dirty="0" smtClean="0">
                <a:solidFill>
                  <a:srgbClr val="3333CC"/>
                </a:solidFill>
              </a:rPr>
              <a:t> visita medica                   con periodicità                  stabilita dal M C            laddove sussistano          rischi specifici</a:t>
            </a:r>
          </a:p>
        </p:txBody>
      </p:sp>
    </p:spTree>
    <p:extLst>
      <p:ext uri="{BB962C8B-B14F-4D97-AF65-F5344CB8AC3E}">
        <p14:creationId xmlns:p14="http://schemas.microsoft.com/office/powerpoint/2010/main" val="389566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358775" y="358775"/>
            <a:ext cx="8385175" cy="611822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it-IT" sz="7200" smtClean="0">
                <a:solidFill>
                  <a:srgbClr val="3333CC"/>
                </a:solidFill>
              </a:rPr>
              <a:t>D Lgs 81/08</a:t>
            </a:r>
            <a:r>
              <a:rPr lang="it-IT" sz="3600" smtClean="0">
                <a:solidFill>
                  <a:srgbClr val="3333CC"/>
                </a:solidFill>
              </a:rPr>
              <a:t/>
            </a:r>
            <a:br>
              <a:rPr lang="it-IT" sz="3600" smtClean="0">
                <a:solidFill>
                  <a:srgbClr val="3333CC"/>
                </a:solidFill>
              </a:rPr>
            </a:br>
            <a:r>
              <a:rPr lang="it-IT" sz="3600" smtClean="0">
                <a:solidFill>
                  <a:srgbClr val="3333CC"/>
                </a:solidFill>
              </a:rPr>
              <a:t/>
            </a:r>
            <a:br>
              <a:rPr lang="it-IT" sz="3600" smtClean="0">
                <a:solidFill>
                  <a:srgbClr val="3333CC"/>
                </a:solidFill>
              </a:rPr>
            </a:br>
            <a:r>
              <a:rPr lang="it-IT" sz="3600" smtClean="0">
                <a:solidFill>
                  <a:srgbClr val="333399"/>
                </a:solidFill>
              </a:rPr>
              <a:t>Riassetto e riforma delle disposizioni vigenti in materia di salute e sicurezza dei lavoratori nei luoghi di lavoro</a:t>
            </a:r>
            <a:br>
              <a:rPr lang="it-IT" sz="3600" smtClean="0">
                <a:solidFill>
                  <a:srgbClr val="333399"/>
                </a:solidFill>
              </a:rPr>
            </a:br>
            <a:r>
              <a:rPr lang="it-IT" sz="3600" smtClean="0">
                <a:solidFill>
                  <a:srgbClr val="333399"/>
                </a:solidFill>
              </a:rPr>
              <a:t> </a:t>
            </a:r>
            <a:br>
              <a:rPr lang="it-IT" sz="3600" smtClean="0">
                <a:solidFill>
                  <a:srgbClr val="333399"/>
                </a:solidFill>
              </a:rPr>
            </a:br>
            <a:r>
              <a:rPr lang="it-IT" sz="3600" smtClean="0">
                <a:solidFill>
                  <a:srgbClr val="333399"/>
                </a:solidFill>
              </a:rPr>
              <a:t>detto comunemente testo unico delle norme in materia di sicurezza sul lavoro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249987"/>
          </a:xfrm>
          <a:solidFill>
            <a:srgbClr val="FFFFCC"/>
          </a:solidFill>
        </p:spPr>
        <p:txBody>
          <a:bodyPr/>
          <a:lstStyle/>
          <a:p>
            <a:r>
              <a:rPr lang="it-IT" sz="8000" cap="sm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</a:t>
            </a:r>
            <a:r>
              <a:rPr lang="it-IT" sz="8000" cap="sm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8000" cap="sm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8000" cap="sm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8000" cap="sm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8000" cap="sm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sanzionatorio</a:t>
            </a:r>
          </a:p>
        </p:txBody>
      </p:sp>
    </p:spTree>
    <p:extLst>
      <p:ext uri="{BB962C8B-B14F-4D97-AF65-F5344CB8AC3E}">
        <p14:creationId xmlns:p14="http://schemas.microsoft.com/office/powerpoint/2010/main" val="260004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8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249987"/>
          </a:xfrm>
          <a:solidFill>
            <a:srgbClr val="FFFFCC"/>
          </a:solidFill>
        </p:spPr>
        <p:txBody>
          <a:bodyPr/>
          <a:lstStyle/>
          <a:p>
            <a:r>
              <a:rPr lang="it-IT" sz="6000">
                <a:solidFill>
                  <a:srgbClr val="A50021"/>
                </a:solidFill>
              </a:rPr>
              <a:t>SANZIONI</a:t>
            </a:r>
            <a:br>
              <a:rPr lang="it-IT" sz="6000">
                <a:solidFill>
                  <a:srgbClr val="A50021"/>
                </a:solidFill>
              </a:rPr>
            </a:br>
            <a:r>
              <a:rPr lang="it-IT" sz="6000">
                <a:solidFill>
                  <a:srgbClr val="333399"/>
                </a:solidFill>
              </a:rPr>
              <a:t>Penali</a:t>
            </a:r>
            <a:br>
              <a:rPr lang="it-IT" sz="6000">
                <a:solidFill>
                  <a:srgbClr val="333399"/>
                </a:solidFill>
              </a:rPr>
            </a:br>
            <a:r>
              <a:rPr lang="it-IT" sz="6000">
                <a:solidFill>
                  <a:srgbClr val="333399"/>
                </a:solidFill>
              </a:rPr>
              <a:t>Amministrative</a:t>
            </a:r>
          </a:p>
        </p:txBody>
      </p:sp>
    </p:spTree>
    <p:extLst>
      <p:ext uri="{BB962C8B-B14F-4D97-AF65-F5344CB8AC3E}">
        <p14:creationId xmlns:p14="http://schemas.microsoft.com/office/powerpoint/2010/main" val="220895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249987"/>
          </a:xfrm>
          <a:solidFill>
            <a:srgbClr val="FFFFCC"/>
          </a:solidFill>
        </p:spPr>
        <p:txBody>
          <a:bodyPr/>
          <a:lstStyle/>
          <a:p>
            <a:r>
              <a:rPr lang="it-IT" sz="6000">
                <a:solidFill>
                  <a:srgbClr val="A50021"/>
                </a:solidFill>
              </a:rPr>
              <a:t>PENALI</a:t>
            </a:r>
            <a:r>
              <a:rPr lang="it-IT" sz="6000">
                <a:solidFill>
                  <a:srgbClr val="333399"/>
                </a:solidFill>
              </a:rPr>
              <a:t/>
            </a:r>
            <a:br>
              <a:rPr lang="it-IT" sz="6000">
                <a:solidFill>
                  <a:srgbClr val="333399"/>
                </a:solidFill>
              </a:rPr>
            </a:br>
            <a:r>
              <a:rPr lang="it-IT" sz="6000">
                <a:solidFill>
                  <a:srgbClr val="333399"/>
                </a:solidFill>
              </a:rPr>
              <a:t/>
            </a:r>
            <a:br>
              <a:rPr lang="it-IT" sz="6000">
                <a:solidFill>
                  <a:srgbClr val="333399"/>
                </a:solidFill>
              </a:rPr>
            </a:br>
            <a:r>
              <a:rPr lang="it-IT" sz="6000">
                <a:solidFill>
                  <a:srgbClr val="333399"/>
                </a:solidFill>
              </a:rPr>
              <a:t>“sanabili”</a:t>
            </a:r>
            <a:br>
              <a:rPr lang="it-IT" sz="6000">
                <a:solidFill>
                  <a:srgbClr val="333399"/>
                </a:solidFill>
              </a:rPr>
            </a:br>
            <a:r>
              <a:rPr lang="it-IT" sz="6000">
                <a:solidFill>
                  <a:srgbClr val="333399"/>
                </a:solidFill>
              </a:rPr>
              <a:t/>
            </a:r>
            <a:br>
              <a:rPr lang="it-IT" sz="6000">
                <a:solidFill>
                  <a:srgbClr val="333399"/>
                </a:solidFill>
              </a:rPr>
            </a:br>
            <a:r>
              <a:rPr lang="it-IT" sz="6000">
                <a:solidFill>
                  <a:srgbClr val="333399"/>
                </a:solidFill>
              </a:rPr>
              <a:t>“insanabili”</a:t>
            </a:r>
          </a:p>
        </p:txBody>
      </p:sp>
    </p:spTree>
    <p:extLst>
      <p:ext uri="{BB962C8B-B14F-4D97-AF65-F5344CB8AC3E}">
        <p14:creationId xmlns:p14="http://schemas.microsoft.com/office/powerpoint/2010/main" val="420900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249987"/>
          </a:xfrm>
          <a:solidFill>
            <a:srgbClr val="FFFFCC"/>
          </a:solidFill>
        </p:spPr>
        <p:txBody>
          <a:bodyPr/>
          <a:lstStyle/>
          <a:p>
            <a:r>
              <a:rPr lang="it-IT" dirty="0">
                <a:solidFill>
                  <a:srgbClr val="A50021"/>
                </a:solidFill>
              </a:rPr>
              <a:t>SANABILI</a:t>
            </a:r>
            <a:r>
              <a:rPr lang="it-IT" dirty="0">
                <a:solidFill>
                  <a:srgbClr val="333399"/>
                </a:solidFill>
              </a:rPr>
              <a:t/>
            </a:r>
            <a:br>
              <a:rPr lang="it-IT" dirty="0">
                <a:solidFill>
                  <a:srgbClr val="333399"/>
                </a:solidFill>
              </a:rPr>
            </a:br>
            <a:r>
              <a:rPr lang="it-IT" dirty="0">
                <a:solidFill>
                  <a:srgbClr val="333399"/>
                </a:solidFill>
              </a:rPr>
              <a:t/>
            </a:r>
            <a:br>
              <a:rPr lang="it-IT" dirty="0">
                <a:solidFill>
                  <a:srgbClr val="333399"/>
                </a:solidFill>
              </a:rPr>
            </a:br>
            <a:r>
              <a:rPr lang="it-IT" dirty="0">
                <a:solidFill>
                  <a:srgbClr val="333399"/>
                </a:solidFill>
              </a:rPr>
              <a:t>sono “sanabili” quelle contravvenzioni punite con la pena alternativa </a:t>
            </a:r>
            <a:r>
              <a:rPr lang="it-IT" dirty="0" smtClean="0">
                <a:solidFill>
                  <a:srgbClr val="333399"/>
                </a:solidFill>
              </a:rPr>
              <a:t>          dell’arresto </a:t>
            </a:r>
            <a:r>
              <a:rPr lang="it-IT" dirty="0">
                <a:solidFill>
                  <a:srgbClr val="333399"/>
                </a:solidFill>
              </a:rPr>
              <a:t>o dell’ammenda </a:t>
            </a:r>
            <a:r>
              <a:rPr lang="it-IT" dirty="0" smtClean="0">
                <a:solidFill>
                  <a:srgbClr val="333399"/>
                </a:solidFill>
              </a:rPr>
              <a:t>     o </a:t>
            </a:r>
            <a:r>
              <a:rPr lang="it-IT" dirty="0">
                <a:solidFill>
                  <a:srgbClr val="333399"/>
                </a:solidFill>
              </a:rPr>
              <a:t>con </a:t>
            </a:r>
            <a:r>
              <a:rPr lang="it-IT" dirty="0" smtClean="0">
                <a:solidFill>
                  <a:srgbClr val="333399"/>
                </a:solidFill>
              </a:rPr>
              <a:t>la sola ammenda</a:t>
            </a:r>
            <a:endParaRPr lang="it-IT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26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249987"/>
          </a:xfrm>
          <a:solidFill>
            <a:srgbClr val="FFFFCC"/>
          </a:solidFill>
        </p:spPr>
        <p:txBody>
          <a:bodyPr/>
          <a:lstStyle/>
          <a:p>
            <a:r>
              <a:rPr lang="it-IT">
                <a:solidFill>
                  <a:srgbClr val="A50021"/>
                </a:solidFill>
              </a:rPr>
              <a:t>SANABILI</a:t>
            </a:r>
            <a:r>
              <a:rPr lang="it-IT">
                <a:solidFill>
                  <a:srgbClr val="333399"/>
                </a:solidFill>
              </a:rPr>
              <a:t/>
            </a:r>
            <a:br>
              <a:rPr lang="it-IT">
                <a:solidFill>
                  <a:srgbClr val="333399"/>
                </a:solidFill>
              </a:rPr>
            </a:br>
            <a:r>
              <a:rPr lang="it-IT">
                <a:solidFill>
                  <a:srgbClr val="333399"/>
                </a:solidFill>
              </a:rPr>
              <a:t/>
            </a:r>
            <a:br>
              <a:rPr lang="it-IT">
                <a:solidFill>
                  <a:srgbClr val="333399"/>
                </a:solidFill>
              </a:rPr>
            </a:br>
            <a:r>
              <a:rPr lang="it-IT">
                <a:solidFill>
                  <a:srgbClr val="333399"/>
                </a:solidFill>
              </a:rPr>
              <a:t>Applicazione del D.Lgs 758/94</a:t>
            </a:r>
            <a:br>
              <a:rPr lang="it-IT">
                <a:solidFill>
                  <a:srgbClr val="333399"/>
                </a:solidFill>
              </a:rPr>
            </a:br>
            <a:r>
              <a:rPr lang="it-IT">
                <a:solidFill>
                  <a:srgbClr val="333399"/>
                </a:solidFill>
              </a:rPr>
              <a:t/>
            </a:r>
            <a:br>
              <a:rPr lang="it-IT">
                <a:solidFill>
                  <a:srgbClr val="333399"/>
                </a:solidFill>
              </a:rPr>
            </a:br>
            <a:r>
              <a:rPr lang="it-IT">
                <a:solidFill>
                  <a:srgbClr val="333399"/>
                </a:solidFill>
              </a:rPr>
              <a:t>che prevede:</a:t>
            </a:r>
            <a:br>
              <a:rPr lang="it-IT">
                <a:solidFill>
                  <a:srgbClr val="333399"/>
                </a:solidFill>
              </a:rPr>
            </a:br>
            <a:endParaRPr lang="it-IT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42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249987"/>
          </a:xfrm>
          <a:solidFill>
            <a:srgbClr val="FFFFCC"/>
          </a:solidFill>
        </p:spPr>
        <p:txBody>
          <a:bodyPr/>
          <a:lstStyle/>
          <a:p>
            <a:r>
              <a:rPr lang="it-IT">
                <a:solidFill>
                  <a:srgbClr val="333399"/>
                </a:solidFill>
              </a:rPr>
              <a:t>Prescrizione obbligatoria</a:t>
            </a:r>
            <a:br>
              <a:rPr lang="it-IT">
                <a:solidFill>
                  <a:srgbClr val="333399"/>
                </a:solidFill>
              </a:rPr>
            </a:br>
            <a:r>
              <a:rPr lang="it-IT">
                <a:solidFill>
                  <a:srgbClr val="333399"/>
                </a:solidFill>
              </a:rPr>
              <a:t>Notizia di reato</a:t>
            </a:r>
            <a:br>
              <a:rPr lang="it-IT">
                <a:solidFill>
                  <a:srgbClr val="333399"/>
                </a:solidFill>
              </a:rPr>
            </a:br>
            <a:r>
              <a:rPr lang="it-IT">
                <a:solidFill>
                  <a:srgbClr val="333399"/>
                </a:solidFill>
              </a:rPr>
              <a:t>Sospensione del procedimento</a:t>
            </a:r>
            <a:br>
              <a:rPr lang="it-IT">
                <a:solidFill>
                  <a:srgbClr val="333399"/>
                </a:solidFill>
              </a:rPr>
            </a:br>
            <a:r>
              <a:rPr lang="it-IT">
                <a:solidFill>
                  <a:srgbClr val="333399"/>
                </a:solidFill>
              </a:rPr>
              <a:t>Adempimento nei termini</a:t>
            </a:r>
            <a:br>
              <a:rPr lang="it-IT">
                <a:solidFill>
                  <a:srgbClr val="333399"/>
                </a:solidFill>
              </a:rPr>
            </a:br>
            <a:r>
              <a:rPr lang="it-IT">
                <a:solidFill>
                  <a:srgbClr val="333399"/>
                </a:solidFill>
              </a:rPr>
              <a:t>Verifica di ottemperanza</a:t>
            </a:r>
          </a:p>
        </p:txBody>
      </p:sp>
    </p:spTree>
    <p:extLst>
      <p:ext uri="{BB962C8B-B14F-4D97-AF65-F5344CB8AC3E}">
        <p14:creationId xmlns:p14="http://schemas.microsoft.com/office/powerpoint/2010/main" val="533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249987"/>
          </a:xfrm>
          <a:solidFill>
            <a:srgbClr val="FFFFCC"/>
          </a:solidFill>
        </p:spPr>
        <p:txBody>
          <a:bodyPr/>
          <a:lstStyle/>
          <a:p>
            <a:r>
              <a:rPr lang="it-IT" dirty="0">
                <a:solidFill>
                  <a:srgbClr val="333399"/>
                </a:solidFill>
              </a:rPr>
              <a:t>Pagamento di ¼ </a:t>
            </a:r>
            <a:r>
              <a:rPr lang="it-IT" dirty="0" smtClean="0">
                <a:solidFill>
                  <a:srgbClr val="333399"/>
                </a:solidFill>
              </a:rPr>
              <a:t>dell’ammenda massima entro </a:t>
            </a:r>
            <a:r>
              <a:rPr lang="it-IT" dirty="0">
                <a:solidFill>
                  <a:srgbClr val="333399"/>
                </a:solidFill>
              </a:rPr>
              <a:t>30 giorni </a:t>
            </a:r>
            <a:br>
              <a:rPr lang="it-IT" dirty="0">
                <a:solidFill>
                  <a:srgbClr val="333399"/>
                </a:solidFill>
              </a:rPr>
            </a:br>
            <a:r>
              <a:rPr lang="it-IT" dirty="0">
                <a:solidFill>
                  <a:srgbClr val="333399"/>
                </a:solidFill>
              </a:rPr>
              <a:t>Richiesta di archiviazione</a:t>
            </a:r>
            <a:br>
              <a:rPr lang="it-IT" dirty="0">
                <a:solidFill>
                  <a:srgbClr val="333399"/>
                </a:solidFill>
              </a:rPr>
            </a:br>
            <a:r>
              <a:rPr lang="it-IT" dirty="0">
                <a:solidFill>
                  <a:srgbClr val="333399"/>
                </a:solidFill>
              </a:rPr>
              <a:t>Estinzione del reato</a:t>
            </a:r>
            <a:br>
              <a:rPr lang="it-IT" dirty="0">
                <a:solidFill>
                  <a:srgbClr val="333399"/>
                </a:solidFill>
              </a:rPr>
            </a:br>
            <a:r>
              <a:rPr lang="it-IT" dirty="0">
                <a:solidFill>
                  <a:srgbClr val="333399"/>
                </a:solidFill>
              </a:rPr>
              <a:t/>
            </a:r>
            <a:br>
              <a:rPr lang="it-IT" dirty="0">
                <a:solidFill>
                  <a:srgbClr val="333399"/>
                </a:solidFill>
              </a:rPr>
            </a:br>
            <a:r>
              <a:rPr lang="it-IT" dirty="0">
                <a:solidFill>
                  <a:srgbClr val="333399"/>
                </a:solidFill>
              </a:rPr>
              <a:t>ovvero</a:t>
            </a:r>
            <a:br>
              <a:rPr lang="it-IT" dirty="0">
                <a:solidFill>
                  <a:srgbClr val="333399"/>
                </a:solidFill>
              </a:rPr>
            </a:br>
            <a:r>
              <a:rPr lang="it-IT" dirty="0">
                <a:solidFill>
                  <a:srgbClr val="333399"/>
                </a:solidFill>
              </a:rPr>
              <a:t/>
            </a:r>
            <a:br>
              <a:rPr lang="it-IT" dirty="0">
                <a:solidFill>
                  <a:srgbClr val="333399"/>
                </a:solidFill>
              </a:rPr>
            </a:br>
            <a:r>
              <a:rPr lang="it-IT" dirty="0">
                <a:solidFill>
                  <a:srgbClr val="333399"/>
                </a:solidFill>
              </a:rPr>
              <a:t>Riattivazione del procedimento</a:t>
            </a:r>
          </a:p>
        </p:txBody>
      </p:sp>
    </p:spTree>
    <p:extLst>
      <p:ext uri="{BB962C8B-B14F-4D97-AF65-F5344CB8AC3E}">
        <p14:creationId xmlns:p14="http://schemas.microsoft.com/office/powerpoint/2010/main" val="134934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249987"/>
          </a:xfrm>
          <a:solidFill>
            <a:srgbClr val="FFFFCC"/>
          </a:solidFill>
        </p:spPr>
        <p:txBody>
          <a:bodyPr/>
          <a:lstStyle/>
          <a:p>
            <a:r>
              <a:rPr lang="it-IT" dirty="0">
                <a:solidFill>
                  <a:srgbClr val="A50021"/>
                </a:solidFill>
              </a:rPr>
              <a:t>INSANABILI</a:t>
            </a:r>
            <a:r>
              <a:rPr lang="it-IT" dirty="0">
                <a:solidFill>
                  <a:srgbClr val="333399"/>
                </a:solidFill>
              </a:rPr>
              <a:t/>
            </a:r>
            <a:br>
              <a:rPr lang="it-IT" dirty="0">
                <a:solidFill>
                  <a:srgbClr val="333399"/>
                </a:solidFill>
              </a:rPr>
            </a:br>
            <a:r>
              <a:rPr lang="it-IT" dirty="0">
                <a:solidFill>
                  <a:srgbClr val="333399"/>
                </a:solidFill>
              </a:rPr>
              <a:t/>
            </a:r>
            <a:br>
              <a:rPr lang="it-IT" dirty="0">
                <a:solidFill>
                  <a:srgbClr val="333399"/>
                </a:solidFill>
              </a:rPr>
            </a:br>
            <a:r>
              <a:rPr lang="it-IT" dirty="0">
                <a:solidFill>
                  <a:srgbClr val="333399"/>
                </a:solidFill>
              </a:rPr>
              <a:t>Notizia di reato</a:t>
            </a:r>
            <a:br>
              <a:rPr lang="it-IT" dirty="0">
                <a:solidFill>
                  <a:srgbClr val="333399"/>
                </a:solidFill>
              </a:rPr>
            </a:br>
            <a:r>
              <a:rPr lang="it-IT" dirty="0">
                <a:solidFill>
                  <a:srgbClr val="333399"/>
                </a:solidFill>
              </a:rPr>
              <a:t/>
            </a:r>
            <a:br>
              <a:rPr lang="it-IT" dirty="0">
                <a:solidFill>
                  <a:srgbClr val="333399"/>
                </a:solidFill>
              </a:rPr>
            </a:br>
            <a:r>
              <a:rPr lang="it-IT" dirty="0" smtClean="0">
                <a:solidFill>
                  <a:srgbClr val="333399"/>
                </a:solidFill>
              </a:rPr>
              <a:t>Attivazione </a:t>
            </a:r>
            <a:r>
              <a:rPr lang="it-IT" dirty="0">
                <a:solidFill>
                  <a:srgbClr val="333399"/>
                </a:solidFill>
              </a:rPr>
              <a:t>del </a:t>
            </a:r>
            <a:br>
              <a:rPr lang="it-IT" dirty="0">
                <a:solidFill>
                  <a:srgbClr val="333399"/>
                </a:solidFill>
              </a:rPr>
            </a:br>
            <a:r>
              <a:rPr lang="it-IT" dirty="0">
                <a:solidFill>
                  <a:srgbClr val="333399"/>
                </a:solidFill>
              </a:rPr>
              <a:t>procedimento penale</a:t>
            </a:r>
            <a:endParaRPr lang="it-IT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56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249987"/>
          </a:xfrm>
          <a:solidFill>
            <a:srgbClr val="FFFFCC"/>
          </a:solidFill>
        </p:spPr>
        <p:txBody>
          <a:bodyPr/>
          <a:lstStyle/>
          <a:p>
            <a:r>
              <a:rPr lang="it-IT" sz="4000" dirty="0">
                <a:solidFill>
                  <a:srgbClr val="333399"/>
                </a:solidFill>
              </a:rPr>
              <a:t>Le contravvenzioni </a:t>
            </a:r>
            <a:br>
              <a:rPr lang="it-IT" sz="4000" dirty="0">
                <a:solidFill>
                  <a:srgbClr val="333399"/>
                </a:solidFill>
              </a:rPr>
            </a:br>
            <a:r>
              <a:rPr lang="it-IT" sz="4000" dirty="0" smtClean="0">
                <a:solidFill>
                  <a:srgbClr val="333399"/>
                </a:solidFill>
              </a:rPr>
              <a:t>punite </a:t>
            </a:r>
            <a:r>
              <a:rPr lang="it-IT" sz="4000" dirty="0">
                <a:solidFill>
                  <a:srgbClr val="333399"/>
                </a:solidFill>
              </a:rPr>
              <a:t>con il solo arresto </a:t>
            </a:r>
            <a:br>
              <a:rPr lang="it-IT" sz="4000" dirty="0">
                <a:solidFill>
                  <a:srgbClr val="333399"/>
                </a:solidFill>
              </a:rPr>
            </a:br>
            <a:r>
              <a:rPr lang="it-IT" sz="4000" dirty="0" smtClean="0">
                <a:solidFill>
                  <a:srgbClr val="333399"/>
                </a:solidFill>
              </a:rPr>
              <a:t>previste </a:t>
            </a:r>
            <a:r>
              <a:rPr lang="it-IT" sz="4000" dirty="0">
                <a:solidFill>
                  <a:srgbClr val="333399"/>
                </a:solidFill>
              </a:rPr>
              <a:t>nel </a:t>
            </a:r>
            <a:r>
              <a:rPr lang="it-IT" sz="4000" dirty="0" err="1">
                <a:solidFill>
                  <a:srgbClr val="333399"/>
                </a:solidFill>
              </a:rPr>
              <a:t>D.Lgs</a:t>
            </a:r>
            <a:r>
              <a:rPr lang="it-IT" sz="4000" dirty="0">
                <a:solidFill>
                  <a:srgbClr val="333399"/>
                </a:solidFill>
              </a:rPr>
              <a:t> 81/08</a:t>
            </a:r>
            <a:br>
              <a:rPr lang="it-IT" sz="4000" dirty="0">
                <a:solidFill>
                  <a:srgbClr val="333399"/>
                </a:solidFill>
              </a:rPr>
            </a:br>
            <a:r>
              <a:rPr lang="it-IT" sz="4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sono sanabili</a:t>
            </a:r>
            <a:r>
              <a:rPr lang="it-IT" sz="4000" dirty="0">
                <a:solidFill>
                  <a:srgbClr val="333399"/>
                </a:solidFill>
              </a:rPr>
              <a:t> </a:t>
            </a:r>
            <a:r>
              <a:rPr lang="it-IT" sz="4000" dirty="0" smtClean="0">
                <a:solidFill>
                  <a:srgbClr val="333399"/>
                </a:solidFill>
              </a:rPr>
              <a:t/>
            </a:r>
            <a:br>
              <a:rPr lang="it-IT" sz="4000" dirty="0" smtClean="0">
                <a:solidFill>
                  <a:srgbClr val="333399"/>
                </a:solidFill>
              </a:rPr>
            </a:br>
            <a:r>
              <a:rPr lang="it-IT" sz="4000" dirty="0" smtClean="0">
                <a:solidFill>
                  <a:srgbClr val="333399"/>
                </a:solidFill>
              </a:rPr>
              <a:t>ai sensi del </a:t>
            </a:r>
            <a:r>
              <a:rPr lang="it-IT" sz="4000" dirty="0" err="1" smtClean="0">
                <a:solidFill>
                  <a:srgbClr val="333399"/>
                </a:solidFill>
              </a:rPr>
              <a:t>DLgs</a:t>
            </a:r>
            <a:r>
              <a:rPr lang="it-IT" sz="4000" dirty="0" smtClean="0">
                <a:solidFill>
                  <a:srgbClr val="333399"/>
                </a:solidFill>
              </a:rPr>
              <a:t> 758/94</a:t>
            </a:r>
            <a:endParaRPr lang="it-IT" sz="400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25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249987"/>
          </a:xfrm>
          <a:solidFill>
            <a:srgbClr val="FFFFCC"/>
          </a:solidFill>
        </p:spPr>
        <p:txBody>
          <a:bodyPr/>
          <a:lstStyle/>
          <a:p>
            <a:r>
              <a:rPr lang="it-IT">
                <a:solidFill>
                  <a:srgbClr val="A50021"/>
                </a:solidFill>
              </a:rPr>
              <a:t>SANZIONI </a:t>
            </a:r>
            <a:br>
              <a:rPr lang="it-IT">
                <a:solidFill>
                  <a:srgbClr val="A50021"/>
                </a:solidFill>
              </a:rPr>
            </a:br>
            <a:r>
              <a:rPr lang="it-IT">
                <a:solidFill>
                  <a:srgbClr val="A50021"/>
                </a:solidFill>
              </a:rPr>
              <a:t/>
            </a:r>
            <a:br>
              <a:rPr lang="it-IT">
                <a:solidFill>
                  <a:srgbClr val="A50021"/>
                </a:solidFill>
              </a:rPr>
            </a:br>
            <a:r>
              <a:rPr lang="it-IT">
                <a:solidFill>
                  <a:srgbClr val="A50021"/>
                </a:solidFill>
              </a:rPr>
              <a:t>AMMINISTRATIVE</a:t>
            </a:r>
          </a:p>
        </p:txBody>
      </p:sp>
    </p:spTree>
    <p:extLst>
      <p:ext uri="{BB962C8B-B14F-4D97-AF65-F5344CB8AC3E}">
        <p14:creationId xmlns:p14="http://schemas.microsoft.com/office/powerpoint/2010/main" val="380415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358775"/>
            <a:ext cx="8385175" cy="611822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it-IT" sz="4000" smtClean="0">
                <a:solidFill>
                  <a:srgbClr val="3333CC"/>
                </a:solidFill>
              </a:rPr>
              <a:t>Permangono comunque in vigore</a:t>
            </a:r>
            <a:br>
              <a:rPr lang="it-IT" sz="4000" smtClean="0">
                <a:solidFill>
                  <a:srgbClr val="3333CC"/>
                </a:solidFill>
              </a:rPr>
            </a:br>
            <a:r>
              <a:rPr lang="it-IT" sz="4000" smtClean="0">
                <a:solidFill>
                  <a:srgbClr val="3333CC"/>
                </a:solidFill>
              </a:rPr>
              <a:t/>
            </a:r>
            <a:br>
              <a:rPr lang="it-IT" sz="4000" smtClean="0">
                <a:solidFill>
                  <a:srgbClr val="3333CC"/>
                </a:solidFill>
              </a:rPr>
            </a:br>
            <a:r>
              <a:rPr lang="it-IT" sz="4000" smtClean="0">
                <a:solidFill>
                  <a:srgbClr val="3333CC"/>
                </a:solidFill>
              </a:rPr>
              <a:t>altre norme specifiche non</a:t>
            </a:r>
            <a:br>
              <a:rPr lang="it-IT" sz="4000" smtClean="0">
                <a:solidFill>
                  <a:srgbClr val="3333CC"/>
                </a:solidFill>
              </a:rPr>
            </a:br>
            <a:r>
              <a:rPr lang="it-IT" sz="4000" smtClean="0">
                <a:solidFill>
                  <a:srgbClr val="3333CC"/>
                </a:solidFill>
              </a:rPr>
              <a:t/>
            </a:r>
            <a:br>
              <a:rPr lang="it-IT" sz="4000" smtClean="0">
                <a:solidFill>
                  <a:srgbClr val="3333CC"/>
                </a:solidFill>
              </a:rPr>
            </a:br>
            <a:r>
              <a:rPr lang="it-IT" sz="4000" smtClean="0">
                <a:solidFill>
                  <a:srgbClr val="3333CC"/>
                </a:solidFill>
              </a:rPr>
              <a:t> espressamente abrogate e non in </a:t>
            </a:r>
            <a:br>
              <a:rPr lang="it-IT" sz="4000" smtClean="0">
                <a:solidFill>
                  <a:srgbClr val="3333CC"/>
                </a:solidFill>
              </a:rPr>
            </a:br>
            <a:r>
              <a:rPr lang="it-IT" sz="4000" smtClean="0">
                <a:solidFill>
                  <a:srgbClr val="3333CC"/>
                </a:solidFill>
              </a:rPr>
              <a:t/>
            </a:r>
            <a:br>
              <a:rPr lang="it-IT" sz="4000" smtClean="0">
                <a:solidFill>
                  <a:srgbClr val="3333CC"/>
                </a:solidFill>
              </a:rPr>
            </a:br>
            <a:r>
              <a:rPr lang="it-IT" sz="4000" smtClean="0">
                <a:solidFill>
                  <a:srgbClr val="3333CC"/>
                </a:solidFill>
              </a:rPr>
              <a:t>contrasto con il presente decreto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249987"/>
          </a:xfrm>
          <a:solidFill>
            <a:srgbClr val="FFFFCC"/>
          </a:solidFill>
        </p:spPr>
        <p:txBody>
          <a:bodyPr/>
          <a:lstStyle/>
          <a:p>
            <a:r>
              <a:rPr lang="it-IT" dirty="0">
                <a:solidFill>
                  <a:srgbClr val="333399"/>
                </a:solidFill>
              </a:rPr>
              <a:t>Eliminazione spontanea delle violazioni o su diffida dell’organo di vigilanza</a:t>
            </a:r>
            <a:br>
              <a:rPr lang="it-IT" dirty="0">
                <a:solidFill>
                  <a:srgbClr val="333399"/>
                </a:solidFill>
              </a:rPr>
            </a:br>
            <a:r>
              <a:rPr lang="it-IT" dirty="0">
                <a:solidFill>
                  <a:srgbClr val="333399"/>
                </a:solidFill>
              </a:rPr>
              <a:t/>
            </a:r>
            <a:br>
              <a:rPr lang="it-IT" dirty="0">
                <a:solidFill>
                  <a:srgbClr val="333399"/>
                </a:solidFill>
              </a:rPr>
            </a:br>
            <a:r>
              <a:rPr lang="it-IT" dirty="0">
                <a:solidFill>
                  <a:srgbClr val="333399"/>
                </a:solidFill>
              </a:rPr>
              <a:t>Pagamento del minimo della sanzione o di ¼ della sanzione </a:t>
            </a:r>
            <a:r>
              <a:rPr lang="it-IT" dirty="0" smtClean="0">
                <a:solidFill>
                  <a:srgbClr val="333399"/>
                </a:solidFill>
              </a:rPr>
              <a:t>fissa</a:t>
            </a:r>
            <a:endParaRPr lang="it-IT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10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249987"/>
          </a:xfrm>
          <a:solidFill>
            <a:srgbClr val="FFFFCC"/>
          </a:solidFill>
        </p:spPr>
        <p:txBody>
          <a:bodyPr/>
          <a:lstStyle/>
          <a:p>
            <a:r>
              <a:rPr lang="it-IT">
                <a:solidFill>
                  <a:srgbClr val="333399"/>
                </a:solidFill>
              </a:rPr>
              <a:t>In caso di inadempimento si applica la procedura ordinaria degli illeciti amministrativi ai sensi della legge 689/81 che prevede:</a:t>
            </a:r>
          </a:p>
        </p:txBody>
      </p:sp>
    </p:spTree>
    <p:extLst>
      <p:ext uri="{BB962C8B-B14F-4D97-AF65-F5344CB8AC3E}">
        <p14:creationId xmlns:p14="http://schemas.microsoft.com/office/powerpoint/2010/main" val="361313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249987"/>
          </a:xfrm>
          <a:solidFill>
            <a:srgbClr val="FFFFCC"/>
          </a:solidFill>
        </p:spPr>
        <p:txBody>
          <a:bodyPr/>
          <a:lstStyle/>
          <a:p>
            <a:r>
              <a:rPr lang="it-IT">
                <a:solidFill>
                  <a:srgbClr val="333399"/>
                </a:solidFill>
              </a:rPr>
              <a:t>Pagamento della sanzione pari al doppio del minimo o della terza parte del massimo ovvero della sanzione fissa </a:t>
            </a:r>
            <a:br>
              <a:rPr lang="it-IT">
                <a:solidFill>
                  <a:srgbClr val="333399"/>
                </a:solidFill>
              </a:rPr>
            </a:br>
            <a:r>
              <a:rPr lang="it-IT" b="1" u="sng">
                <a:solidFill>
                  <a:srgbClr val="333399"/>
                </a:solidFill>
              </a:rPr>
              <a:t>entro 60 giorni</a:t>
            </a:r>
            <a:endParaRPr lang="it-IT" b="1" u="sng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38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249987"/>
          </a:xfrm>
          <a:solidFill>
            <a:srgbClr val="FFFFCC"/>
          </a:solidFill>
        </p:spPr>
        <p:txBody>
          <a:bodyPr/>
          <a:lstStyle/>
          <a:p>
            <a:r>
              <a:rPr lang="it-IT" dirty="0">
                <a:solidFill>
                  <a:srgbClr val="333399"/>
                </a:solidFill>
              </a:rPr>
              <a:t>Nel </a:t>
            </a:r>
            <a:r>
              <a:rPr lang="it-IT" dirty="0" err="1">
                <a:solidFill>
                  <a:srgbClr val="333399"/>
                </a:solidFill>
              </a:rPr>
              <a:t>D.Lgs</a:t>
            </a:r>
            <a:r>
              <a:rPr lang="it-IT" dirty="0">
                <a:solidFill>
                  <a:srgbClr val="333399"/>
                </a:solidFill>
              </a:rPr>
              <a:t> 81/08 </a:t>
            </a:r>
            <a:br>
              <a:rPr lang="it-IT" dirty="0">
                <a:solidFill>
                  <a:srgbClr val="333399"/>
                </a:solidFill>
              </a:rPr>
            </a:br>
            <a:r>
              <a:rPr lang="it-IT" dirty="0">
                <a:solidFill>
                  <a:srgbClr val="333399"/>
                </a:solidFill>
              </a:rPr>
              <a:t>(cosiddetto TU delle norme in materia di sicurezza del lavoro) sono </a:t>
            </a:r>
            <a:r>
              <a:rPr lang="it-IT" dirty="0" smtClean="0">
                <a:solidFill>
                  <a:srgbClr val="333399"/>
                </a:solidFill>
              </a:rPr>
              <a:t>previste sia            sanzioni di </a:t>
            </a:r>
            <a:r>
              <a:rPr lang="it-IT" u="sng" dirty="0" smtClean="0">
                <a:solidFill>
                  <a:srgbClr val="333399"/>
                </a:solidFill>
              </a:rPr>
              <a:t>tipo penale            </a:t>
            </a:r>
            <a:r>
              <a:rPr lang="it-IT" dirty="0" smtClean="0">
                <a:solidFill>
                  <a:srgbClr val="333399"/>
                </a:solidFill>
              </a:rPr>
              <a:t>che di </a:t>
            </a:r>
            <a:r>
              <a:rPr lang="it-IT" u="sng" dirty="0" smtClean="0">
                <a:solidFill>
                  <a:srgbClr val="333399"/>
                </a:solidFill>
              </a:rPr>
              <a:t>tipo amministrativo</a:t>
            </a:r>
            <a:r>
              <a:rPr lang="it-IT" u="sng" dirty="0">
                <a:solidFill>
                  <a:srgbClr val="333399"/>
                </a:solidFill>
              </a:rPr>
              <a:t/>
            </a:r>
            <a:br>
              <a:rPr lang="it-IT" u="sng" dirty="0">
                <a:solidFill>
                  <a:srgbClr val="333399"/>
                </a:solidFill>
              </a:rPr>
            </a:br>
            <a:endParaRPr lang="it-IT" u="sng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82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249987"/>
          </a:xfrm>
          <a:solidFill>
            <a:srgbClr val="FFFFCC"/>
          </a:solidFill>
        </p:spPr>
        <p:txBody>
          <a:bodyPr/>
          <a:lstStyle/>
          <a:p>
            <a:r>
              <a:rPr lang="it-IT">
                <a:solidFill>
                  <a:srgbClr val="333399"/>
                </a:solidFill>
              </a:rPr>
              <a:t>Nel D.Lgs 230/95 </a:t>
            </a:r>
            <a:br>
              <a:rPr lang="it-IT">
                <a:solidFill>
                  <a:srgbClr val="333399"/>
                </a:solidFill>
              </a:rPr>
            </a:br>
            <a:r>
              <a:rPr lang="it-IT">
                <a:solidFill>
                  <a:srgbClr val="333399"/>
                </a:solidFill>
              </a:rPr>
              <a:t>(cosiddetto TU delle norme in materia di sicurezza dai rischi derivanti dalle sorgenti naturali ed artificiali di radiazioni ionizzanti) sono previste </a:t>
            </a:r>
            <a:br>
              <a:rPr lang="it-IT">
                <a:solidFill>
                  <a:srgbClr val="333399"/>
                </a:solidFill>
              </a:rPr>
            </a:br>
            <a:r>
              <a:rPr lang="it-IT" u="sng">
                <a:solidFill>
                  <a:srgbClr val="333399"/>
                </a:solidFill>
              </a:rPr>
              <a:t>solo sanzioni penali</a:t>
            </a:r>
          </a:p>
        </p:txBody>
      </p:sp>
    </p:spTree>
    <p:extLst>
      <p:ext uri="{BB962C8B-B14F-4D97-AF65-F5344CB8AC3E}">
        <p14:creationId xmlns:p14="http://schemas.microsoft.com/office/powerpoint/2010/main" val="390502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358775"/>
            <a:ext cx="8385175" cy="611822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3333CC"/>
                </a:solidFill>
              </a:rPr>
              <a:t>Radioprotezione</a:t>
            </a:r>
            <a:br>
              <a:rPr lang="it-IT" dirty="0" smtClean="0">
                <a:solidFill>
                  <a:srgbClr val="3333CC"/>
                </a:solidFill>
              </a:rPr>
            </a:br>
            <a:r>
              <a:rPr lang="it-IT" dirty="0" smtClean="0">
                <a:solidFill>
                  <a:srgbClr val="3333CC"/>
                </a:solidFill>
              </a:rPr>
              <a:t>Direttiva macchine</a:t>
            </a:r>
            <a:br>
              <a:rPr lang="it-IT" dirty="0" smtClean="0">
                <a:solidFill>
                  <a:srgbClr val="3333CC"/>
                </a:solidFill>
              </a:rPr>
            </a:br>
            <a:r>
              <a:rPr lang="it-IT" dirty="0" smtClean="0">
                <a:solidFill>
                  <a:srgbClr val="3333CC"/>
                </a:solidFill>
              </a:rPr>
              <a:t>Lavori ferroviari</a:t>
            </a:r>
            <a:br>
              <a:rPr lang="it-IT" dirty="0" smtClean="0">
                <a:solidFill>
                  <a:srgbClr val="3333CC"/>
                </a:solidFill>
              </a:rPr>
            </a:br>
            <a:r>
              <a:rPr lang="it-IT" dirty="0" smtClean="0">
                <a:solidFill>
                  <a:srgbClr val="3333CC"/>
                </a:solidFill>
              </a:rPr>
              <a:t>ecc.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358775"/>
            <a:ext cx="8385175" cy="611822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it-IT" sz="3600" dirty="0" smtClean="0">
                <a:solidFill>
                  <a:srgbClr val="3333CC"/>
                </a:solidFill>
              </a:rPr>
              <a:t>Principio di specialità delle norme contenuto nel TU</a:t>
            </a:r>
            <a:br>
              <a:rPr lang="it-IT" sz="3600" dirty="0" smtClean="0">
                <a:solidFill>
                  <a:srgbClr val="3333CC"/>
                </a:solidFill>
              </a:rPr>
            </a:br>
            <a:r>
              <a:rPr lang="it-IT" sz="3600" dirty="0" smtClean="0">
                <a:solidFill>
                  <a:srgbClr val="3333CC"/>
                </a:solidFill>
              </a:rPr>
              <a:t/>
            </a:r>
            <a:br>
              <a:rPr lang="it-IT" sz="3600" dirty="0" smtClean="0">
                <a:solidFill>
                  <a:srgbClr val="3333CC"/>
                </a:solidFill>
              </a:rPr>
            </a:br>
            <a:r>
              <a:rPr lang="it-IT" sz="3600" dirty="0" smtClean="0">
                <a:solidFill>
                  <a:srgbClr val="3333CC"/>
                </a:solidFill>
              </a:rPr>
              <a:t>Se uno stesso fatto è previsto come reato da più norme prevale il principio di specialità della norma</a:t>
            </a:r>
            <a:br>
              <a:rPr lang="it-IT" sz="3600" dirty="0" smtClean="0">
                <a:solidFill>
                  <a:srgbClr val="3333CC"/>
                </a:solidFill>
              </a:rPr>
            </a:br>
            <a:r>
              <a:rPr lang="it-IT" sz="2800" dirty="0" smtClean="0">
                <a:solidFill>
                  <a:srgbClr val="3333CC"/>
                </a:solidFill>
              </a:rPr>
              <a:t>(titolo I norme generali – altri titoli norme speciali)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1854</TotalTime>
  <Words>445</Words>
  <Application>Microsoft Office PowerPoint</Application>
  <PresentationFormat>Presentazione su schermo (4:3)</PresentationFormat>
  <Paragraphs>109</Paragraphs>
  <Slides>74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74</vt:i4>
      </vt:variant>
    </vt:vector>
  </HeadingPairs>
  <TitlesOfParts>
    <vt:vector size="75" baseType="lpstr">
      <vt:lpstr>Struttura predefinita</vt:lpstr>
      <vt:lpstr>La sicurezza  nei luoghi di lavoro  e  sistema sanzionatorio</vt:lpstr>
      <vt:lpstr>DIREZIONE   TERRITORIALE  DEL LAVORO DI LATINA  viale Nervi 180</vt:lpstr>
      <vt:lpstr>Oltre alla vigilanza  in materia di rapporti di lavoro  e legislazione sociale ed applicazione dei CCNL  la DTL ha anche compiti  di vigilanza in materia  di sicurezza del lavoro</vt:lpstr>
      <vt:lpstr>Nel settore edile e di genio civile   In materia di radioprotezione uso di apparecchi e sostanze  emittenti radiazioni ionizzanti esposizioni al radon </vt:lpstr>
      <vt:lpstr>Lavori con cassoni in aria compressa  Lavori subacquei Lavori ferroviari Verifiche sugli ascensori e montacarichi in az. Industriali ed agricole Direttiva macchine Apparecchiature elettriche </vt:lpstr>
      <vt:lpstr>D Lgs 81/08  Riassetto e riforma delle disposizioni vigenti in materia di salute e sicurezza dei lavoratori nei luoghi di lavoro   detto comunemente testo unico delle norme in materia di sicurezza sul lavoro</vt:lpstr>
      <vt:lpstr>Permangono comunque in vigore  altre norme specifiche non   espressamente abrogate e non in   contrasto con il presente decreto</vt:lpstr>
      <vt:lpstr>Radioprotezione Direttiva macchine Lavori ferroviari ecc.</vt:lpstr>
      <vt:lpstr>Principio di specialità delle norme contenuto nel TU  Se uno stesso fatto è previsto come reato da più norme prevale il principio di specialità della norma (titolo I norme generali – altri titoli norme speciali)</vt:lpstr>
      <vt:lpstr>Campo di applicazione  e soggetti tutelati</vt:lpstr>
      <vt:lpstr>Tutti i settori di attività  privati e pubblici  e  tutte le tipologie di rischio</vt:lpstr>
      <vt:lpstr>Tutti i lavoratori  subordinati ed equiparati</vt:lpstr>
      <vt:lpstr>Compartecipanti   in partecipazione   lavorativa</vt:lpstr>
      <vt:lpstr>I lavoratori con contratto di   somministrazione</vt:lpstr>
      <vt:lpstr>I lavoratori in regime   di distacco</vt:lpstr>
      <vt:lpstr>I lavoratori con contratto di   collaborazione a progetto   e non</vt:lpstr>
      <vt:lpstr>I lavoratori che effettuano   prestazioni occasionali   di tipo accessorio</vt:lpstr>
      <vt:lpstr>Lavoratori a domicilio</vt:lpstr>
      <vt:lpstr>Telelavoro</vt:lpstr>
      <vt:lpstr>Soci lavoratori   di società   anche di fatto</vt:lpstr>
      <vt:lpstr>Allievi di istituti di istruzione   o beneficiari di tirocini formativi</vt:lpstr>
      <vt:lpstr>Collaboratori familiari (art. 230 bis Codice Civile)</vt:lpstr>
      <vt:lpstr>I lavoratori autonomi</vt:lpstr>
      <vt:lpstr>Pericolo  Rischio   Valutazione del rischio</vt:lpstr>
      <vt:lpstr>Il pericolo  è la potenzialità  che ha un’entità  di causare un danno (fonte di possibili lesioni)</vt:lpstr>
      <vt:lpstr> Il rischio  è la probabilità  che il danno venga raggiunto  ed è correlato con la gravità  dello stesso</vt:lpstr>
      <vt:lpstr>la valutazione del rischio comporta una correlazione  tra il pericolo,  la probabilità che venga arrecato un danno  e la  gravità dello stesso</vt:lpstr>
      <vt:lpstr> </vt:lpstr>
      <vt:lpstr>Documento di  Valutazione dei  Rischi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L’impianto deve essere verificato ogni 5 anni  Ogni 2 anni nei locali ad uso medico, nei cantieri e attività a rischio incendio</vt:lpstr>
      <vt:lpstr>Delega delle funzioni   Il «TU» detta finalmente le condizioni di validità delle deleghe di finzioni in materia di sicurezza ed igiene del lavoro</vt:lpstr>
      <vt:lpstr>E’ obbligatoria la forma scritta   deve essere dettagliata   deve avere data certa  deve essere accettata dal delegato</vt:lpstr>
      <vt:lpstr>La persona delegata deve essere in   possesso di tutti i requisiti di   professionalità ed esperienza   oggetto della delega</vt:lpstr>
      <vt:lpstr>La delega deve attribuire alla persona delegata tutti i poteri di organizzazione, gestione e controllo finalizzati all’espletamento delle funzioni delegate   Nonché l’autonomia di spesa necessaria</vt:lpstr>
      <vt:lpstr>Permane in capo al datore di lavoro   la responsabilità relativa all’obbligo   di vigilanza sul corretto   espletamento delle deleghe </vt:lpstr>
      <vt:lpstr>Funzioni non delegabili ai sensi del TU  Valutazione dei rischi ed elaborazione del Documento di Valutazione dei Rischi  Designazione del Responsabile del Servizio di Prevenzione e Protezione</vt:lpstr>
      <vt:lpstr>Il RSPP ha sostanzialmente solo una funzione di consulenza tecnica</vt:lpstr>
      <vt:lpstr>In ogni caso è il DdL,           ed eventualmente                 la persona delegata,              a rispondere per l’inosservanza delle norme    in materia di sicurezza        sul lavoro </vt:lpstr>
      <vt:lpstr>L’RSPP eventualmente risponde, indirettamente,      di imperizia ed incompetenza</vt:lpstr>
      <vt:lpstr>E’ consentito  al datore di lavoro  di svolgere in proprio  i compiti di RSPP  nei seguenti casi:</vt:lpstr>
      <vt:lpstr> Aziende  Industriali ed artigiane fino a 30 addetti Agricole e zootecniche fino a 30 addetti Pesca fino a 20 addetti Altre fino a 200 addetti</vt:lpstr>
      <vt:lpstr>Altre definizioni   Informazione   (notizie in merito ai rischi)</vt:lpstr>
      <vt:lpstr>Altre definizioni    Formazione   (comportamenti da tenere)</vt:lpstr>
      <vt:lpstr>Altre definizioni   Addestramento   (modalità d’uso delle attrezzature)</vt:lpstr>
      <vt:lpstr>Il personale occupato deve essere sottoposto a visita medica di idoneità all’assunzione ed alla cessazione del rapporto        di lavoro</vt:lpstr>
      <vt:lpstr>A visita medica                   con periodicità                  stabilita dal M C            laddove sussistano          rischi specifici</vt:lpstr>
      <vt:lpstr>sistema  sanzionatorio</vt:lpstr>
      <vt:lpstr>SANZIONI Penali Amministrative</vt:lpstr>
      <vt:lpstr>PENALI  “sanabili”  “insanabili”</vt:lpstr>
      <vt:lpstr>SANABILI  sono “sanabili” quelle contravvenzioni punite con la pena alternativa           dell’arresto o dell’ammenda      o con la sola ammenda</vt:lpstr>
      <vt:lpstr>SANABILI  Applicazione del D.Lgs 758/94  che prevede: </vt:lpstr>
      <vt:lpstr>Prescrizione obbligatoria Notizia di reato Sospensione del procedimento Adempimento nei termini Verifica di ottemperanza</vt:lpstr>
      <vt:lpstr>Pagamento di ¼ dell’ammenda massima entro 30 giorni  Richiesta di archiviazione Estinzione del reato  ovvero  Riattivazione del procedimento</vt:lpstr>
      <vt:lpstr>INSANABILI  Notizia di reato  Attivazione del  procedimento penale</vt:lpstr>
      <vt:lpstr>Le contravvenzioni  punite con il solo arresto  previste nel D.Lgs 81/08 non sono sanabili  ai sensi del DLgs 758/94</vt:lpstr>
      <vt:lpstr>SANZIONI   AMMINISTRATIVE</vt:lpstr>
      <vt:lpstr>Eliminazione spontanea delle violazioni o su diffida dell’organo di vigilanza  Pagamento del minimo della sanzione o di ¼ della sanzione fissa</vt:lpstr>
      <vt:lpstr>In caso di inadempimento si applica la procedura ordinaria degli illeciti amministrativi ai sensi della legge 689/81 che prevede:</vt:lpstr>
      <vt:lpstr>Pagamento della sanzione pari al doppio del minimo o della terza parte del massimo ovvero della sanzione fissa  entro 60 giorni</vt:lpstr>
      <vt:lpstr>Nel D.Lgs 81/08  (cosiddetto TU delle norme in materia di sicurezza del lavoro) sono previste sia            sanzioni di tipo penale            che di tipo amministrativo </vt:lpstr>
      <vt:lpstr>Nel D.Lgs 230/95  (cosiddetto TU delle norme in materia di sicurezza dai rischi derivanti dalle sorgenti naturali ed artificiali di radiazioni ionizzanti) sono previste  solo sanzioni penali</vt:lpstr>
    </vt:vector>
  </TitlesOfParts>
  <Company>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alessandro</dc:creator>
  <cp:lastModifiedBy>utente</cp:lastModifiedBy>
  <cp:revision>36</cp:revision>
  <dcterms:created xsi:type="dcterms:W3CDTF">2009-02-15T12:52:08Z</dcterms:created>
  <dcterms:modified xsi:type="dcterms:W3CDTF">2012-05-16T19:53:36Z</dcterms:modified>
</cp:coreProperties>
</file>